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57" r:id="rId4"/>
    <p:sldId id="258" r:id="rId5"/>
    <p:sldId id="301" r:id="rId6"/>
    <p:sldId id="302" r:id="rId7"/>
    <p:sldId id="304" r:id="rId8"/>
    <p:sldId id="303" r:id="rId9"/>
    <p:sldId id="307" r:id="rId10"/>
    <p:sldId id="324" r:id="rId11"/>
    <p:sldId id="306" r:id="rId12"/>
    <p:sldId id="308" r:id="rId13"/>
    <p:sldId id="309" r:id="rId14"/>
    <p:sldId id="310" r:id="rId15"/>
    <p:sldId id="297" r:id="rId16"/>
    <p:sldId id="311" r:id="rId17"/>
    <p:sldId id="312" r:id="rId18"/>
    <p:sldId id="296" r:id="rId19"/>
    <p:sldId id="313" r:id="rId20"/>
    <p:sldId id="325" r:id="rId21"/>
    <p:sldId id="298" r:id="rId22"/>
    <p:sldId id="315" r:id="rId23"/>
    <p:sldId id="314" r:id="rId24"/>
    <p:sldId id="320" r:id="rId25"/>
    <p:sldId id="321" r:id="rId26"/>
    <p:sldId id="299" r:id="rId27"/>
    <p:sldId id="326" r:id="rId28"/>
    <p:sldId id="282" r:id="rId29"/>
    <p:sldId id="283" r:id="rId30"/>
    <p:sldId id="318" r:id="rId31"/>
    <p:sldId id="327" r:id="rId32"/>
    <p:sldId id="331" r:id="rId33"/>
    <p:sldId id="317" r:id="rId34"/>
    <p:sldId id="332" r:id="rId35"/>
    <p:sldId id="333" r:id="rId36"/>
    <p:sldId id="334" r:id="rId37"/>
    <p:sldId id="335" r:id="rId38"/>
    <p:sldId id="319" r:id="rId39"/>
    <p:sldId id="329" r:id="rId40"/>
    <p:sldId id="330" r:id="rId41"/>
    <p:sldId id="328" r:id="rId42"/>
    <p:sldId id="33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6B24"/>
    <a:srgbClr val="1B5579"/>
    <a:srgbClr val="00594B"/>
    <a:srgbClr val="F5FDF6"/>
    <a:srgbClr val="FFFFFF"/>
    <a:srgbClr val="EFFBF1"/>
    <a:srgbClr val="E3F9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68" d="100"/>
          <a:sy n="68" d="100"/>
        </p:scale>
        <p:origin x="5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200A-2776-94A3-4959-AD84AD7A5D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F4E50D0-ED9C-FA5A-85E9-F73059E09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CF731FF-933C-1C1D-2D5C-495A2493516E}"/>
              </a:ext>
            </a:extLst>
          </p:cNvPr>
          <p:cNvSpPr>
            <a:spLocks noGrp="1"/>
          </p:cNvSpPr>
          <p:nvPr>
            <p:ph type="dt" sz="half" idx="10"/>
          </p:nvPr>
        </p:nvSpPr>
        <p:spPr/>
        <p:txBody>
          <a:bodyPr/>
          <a:lstStyle/>
          <a:p>
            <a:fld id="{A8161284-F7FD-45BD-8A95-2307C339D3F3}" type="datetimeFigureOut">
              <a:rPr lang="en-GB" smtClean="0"/>
              <a:t>10/02/2026</a:t>
            </a:fld>
            <a:endParaRPr lang="en-GB" dirty="0"/>
          </a:p>
        </p:txBody>
      </p:sp>
      <p:sp>
        <p:nvSpPr>
          <p:cNvPr id="5" name="Footer Placeholder 4">
            <a:extLst>
              <a:ext uri="{FF2B5EF4-FFF2-40B4-BE49-F238E27FC236}">
                <a16:creationId xmlns:a16="http://schemas.microsoft.com/office/drawing/2014/main" id="{B27708EF-F781-3F02-270A-7A4B2AD3700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565B356-F627-168F-CB75-916F1DB7B526}"/>
              </a:ext>
            </a:extLst>
          </p:cNvPr>
          <p:cNvSpPr>
            <a:spLocks noGrp="1"/>
          </p:cNvSpPr>
          <p:nvPr>
            <p:ph type="sldNum" sz="quarter" idx="12"/>
          </p:nvPr>
        </p:nvSpPr>
        <p:spPr/>
        <p:txBody>
          <a:bodyPr/>
          <a:lstStyle/>
          <a:p>
            <a:fld id="{B55EFFB5-6155-4918-BBDC-FFEB2EC7A708}" type="slidenum">
              <a:rPr lang="en-GB" smtClean="0"/>
              <a:t>‹#›</a:t>
            </a:fld>
            <a:endParaRPr lang="en-GB" dirty="0"/>
          </a:p>
        </p:txBody>
      </p:sp>
    </p:spTree>
    <p:extLst>
      <p:ext uri="{BB962C8B-B14F-4D97-AF65-F5344CB8AC3E}">
        <p14:creationId xmlns:p14="http://schemas.microsoft.com/office/powerpoint/2010/main" val="254139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E01BF-700B-8D13-3B8F-34604474DC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2EF9828-CD17-7390-76C6-BF2B752D58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0F29CC-7B12-32DF-782B-0B894A78221C}"/>
              </a:ext>
            </a:extLst>
          </p:cNvPr>
          <p:cNvSpPr>
            <a:spLocks noGrp="1"/>
          </p:cNvSpPr>
          <p:nvPr>
            <p:ph type="dt" sz="half" idx="10"/>
          </p:nvPr>
        </p:nvSpPr>
        <p:spPr/>
        <p:txBody>
          <a:bodyPr/>
          <a:lstStyle/>
          <a:p>
            <a:fld id="{A8161284-F7FD-45BD-8A95-2307C339D3F3}" type="datetimeFigureOut">
              <a:rPr lang="en-GB" smtClean="0"/>
              <a:t>10/02/2026</a:t>
            </a:fld>
            <a:endParaRPr lang="en-GB" dirty="0"/>
          </a:p>
        </p:txBody>
      </p:sp>
      <p:sp>
        <p:nvSpPr>
          <p:cNvPr id="5" name="Footer Placeholder 4">
            <a:extLst>
              <a:ext uri="{FF2B5EF4-FFF2-40B4-BE49-F238E27FC236}">
                <a16:creationId xmlns:a16="http://schemas.microsoft.com/office/drawing/2014/main" id="{8F857F1B-E6B2-3322-6BF3-D73D50B3845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AA11933-131C-B2E1-679B-74088908332A}"/>
              </a:ext>
            </a:extLst>
          </p:cNvPr>
          <p:cNvSpPr>
            <a:spLocks noGrp="1"/>
          </p:cNvSpPr>
          <p:nvPr>
            <p:ph type="sldNum" sz="quarter" idx="12"/>
          </p:nvPr>
        </p:nvSpPr>
        <p:spPr/>
        <p:txBody>
          <a:bodyPr/>
          <a:lstStyle/>
          <a:p>
            <a:fld id="{B55EFFB5-6155-4918-BBDC-FFEB2EC7A708}" type="slidenum">
              <a:rPr lang="en-GB" smtClean="0"/>
              <a:t>‹#›</a:t>
            </a:fld>
            <a:endParaRPr lang="en-GB" dirty="0"/>
          </a:p>
        </p:txBody>
      </p:sp>
    </p:spTree>
    <p:extLst>
      <p:ext uri="{BB962C8B-B14F-4D97-AF65-F5344CB8AC3E}">
        <p14:creationId xmlns:p14="http://schemas.microsoft.com/office/powerpoint/2010/main" val="1205197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8398F5-CB0D-0EC1-AF22-B3718979BF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0EAC1B-B59B-504D-C59E-EFE7EAA03A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27ACF4-83D3-F128-3D53-188CEDEE214B}"/>
              </a:ext>
            </a:extLst>
          </p:cNvPr>
          <p:cNvSpPr>
            <a:spLocks noGrp="1"/>
          </p:cNvSpPr>
          <p:nvPr>
            <p:ph type="dt" sz="half" idx="10"/>
          </p:nvPr>
        </p:nvSpPr>
        <p:spPr/>
        <p:txBody>
          <a:bodyPr/>
          <a:lstStyle/>
          <a:p>
            <a:fld id="{A8161284-F7FD-45BD-8A95-2307C339D3F3}" type="datetimeFigureOut">
              <a:rPr lang="en-GB" smtClean="0"/>
              <a:t>10/02/2026</a:t>
            </a:fld>
            <a:endParaRPr lang="en-GB" dirty="0"/>
          </a:p>
        </p:txBody>
      </p:sp>
      <p:sp>
        <p:nvSpPr>
          <p:cNvPr id="5" name="Footer Placeholder 4">
            <a:extLst>
              <a:ext uri="{FF2B5EF4-FFF2-40B4-BE49-F238E27FC236}">
                <a16:creationId xmlns:a16="http://schemas.microsoft.com/office/drawing/2014/main" id="{D680F8F3-A081-5E03-E143-ACFD5321AC6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2DCA3E7-5E44-036B-1F4F-3F93ACB51259}"/>
              </a:ext>
            </a:extLst>
          </p:cNvPr>
          <p:cNvSpPr>
            <a:spLocks noGrp="1"/>
          </p:cNvSpPr>
          <p:nvPr>
            <p:ph type="sldNum" sz="quarter" idx="12"/>
          </p:nvPr>
        </p:nvSpPr>
        <p:spPr/>
        <p:txBody>
          <a:bodyPr/>
          <a:lstStyle/>
          <a:p>
            <a:fld id="{B55EFFB5-6155-4918-BBDC-FFEB2EC7A708}" type="slidenum">
              <a:rPr lang="en-GB" smtClean="0"/>
              <a:t>‹#›</a:t>
            </a:fld>
            <a:endParaRPr lang="en-GB" dirty="0"/>
          </a:p>
        </p:txBody>
      </p:sp>
    </p:spTree>
    <p:extLst>
      <p:ext uri="{BB962C8B-B14F-4D97-AF65-F5344CB8AC3E}">
        <p14:creationId xmlns:p14="http://schemas.microsoft.com/office/powerpoint/2010/main" val="3933574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1A17-8F41-54D5-896A-10B0741E479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F373FF-620E-224A-FF03-5351DEEEF5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6F35D3-54AD-9771-A84F-F87E005E1202}"/>
              </a:ext>
            </a:extLst>
          </p:cNvPr>
          <p:cNvSpPr>
            <a:spLocks noGrp="1"/>
          </p:cNvSpPr>
          <p:nvPr>
            <p:ph type="dt" sz="half" idx="10"/>
          </p:nvPr>
        </p:nvSpPr>
        <p:spPr/>
        <p:txBody>
          <a:bodyPr/>
          <a:lstStyle/>
          <a:p>
            <a:fld id="{A8161284-F7FD-45BD-8A95-2307C339D3F3}" type="datetimeFigureOut">
              <a:rPr lang="en-GB" smtClean="0"/>
              <a:t>10/02/2026</a:t>
            </a:fld>
            <a:endParaRPr lang="en-GB" dirty="0"/>
          </a:p>
        </p:txBody>
      </p:sp>
      <p:sp>
        <p:nvSpPr>
          <p:cNvPr id="5" name="Footer Placeholder 4">
            <a:extLst>
              <a:ext uri="{FF2B5EF4-FFF2-40B4-BE49-F238E27FC236}">
                <a16:creationId xmlns:a16="http://schemas.microsoft.com/office/drawing/2014/main" id="{7E5E328B-5BBB-D5A3-7F1A-95CF6A4CA92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D80F73A-BA94-FE4E-152D-A8C1B042FF50}"/>
              </a:ext>
            </a:extLst>
          </p:cNvPr>
          <p:cNvSpPr>
            <a:spLocks noGrp="1"/>
          </p:cNvSpPr>
          <p:nvPr>
            <p:ph type="sldNum" sz="quarter" idx="12"/>
          </p:nvPr>
        </p:nvSpPr>
        <p:spPr/>
        <p:txBody>
          <a:bodyPr/>
          <a:lstStyle/>
          <a:p>
            <a:fld id="{B55EFFB5-6155-4918-BBDC-FFEB2EC7A708}" type="slidenum">
              <a:rPr lang="en-GB" smtClean="0"/>
              <a:t>‹#›</a:t>
            </a:fld>
            <a:endParaRPr lang="en-GB" dirty="0"/>
          </a:p>
        </p:txBody>
      </p:sp>
    </p:spTree>
    <p:extLst>
      <p:ext uri="{BB962C8B-B14F-4D97-AF65-F5344CB8AC3E}">
        <p14:creationId xmlns:p14="http://schemas.microsoft.com/office/powerpoint/2010/main" val="4044769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52AB-E879-C1DD-A97B-93D6DE721B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93C232-ABA7-0F41-1827-DBAFDD5A31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84A68F-C960-86FC-B5FC-0E2E8AF78D40}"/>
              </a:ext>
            </a:extLst>
          </p:cNvPr>
          <p:cNvSpPr>
            <a:spLocks noGrp="1"/>
          </p:cNvSpPr>
          <p:nvPr>
            <p:ph type="dt" sz="half" idx="10"/>
          </p:nvPr>
        </p:nvSpPr>
        <p:spPr/>
        <p:txBody>
          <a:bodyPr/>
          <a:lstStyle/>
          <a:p>
            <a:fld id="{A8161284-F7FD-45BD-8A95-2307C339D3F3}" type="datetimeFigureOut">
              <a:rPr lang="en-GB" smtClean="0"/>
              <a:t>10/02/2026</a:t>
            </a:fld>
            <a:endParaRPr lang="en-GB" dirty="0"/>
          </a:p>
        </p:txBody>
      </p:sp>
      <p:sp>
        <p:nvSpPr>
          <p:cNvPr id="5" name="Footer Placeholder 4">
            <a:extLst>
              <a:ext uri="{FF2B5EF4-FFF2-40B4-BE49-F238E27FC236}">
                <a16:creationId xmlns:a16="http://schemas.microsoft.com/office/drawing/2014/main" id="{7C6AFF1B-C07D-4900-9BC8-0A504309BED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5354DD3-0719-FCC8-11AD-CD2AB8495CCF}"/>
              </a:ext>
            </a:extLst>
          </p:cNvPr>
          <p:cNvSpPr>
            <a:spLocks noGrp="1"/>
          </p:cNvSpPr>
          <p:nvPr>
            <p:ph type="sldNum" sz="quarter" idx="12"/>
          </p:nvPr>
        </p:nvSpPr>
        <p:spPr/>
        <p:txBody>
          <a:bodyPr/>
          <a:lstStyle/>
          <a:p>
            <a:fld id="{B55EFFB5-6155-4918-BBDC-FFEB2EC7A708}" type="slidenum">
              <a:rPr lang="en-GB" smtClean="0"/>
              <a:t>‹#›</a:t>
            </a:fld>
            <a:endParaRPr lang="en-GB" dirty="0"/>
          </a:p>
        </p:txBody>
      </p:sp>
    </p:spTree>
    <p:extLst>
      <p:ext uri="{BB962C8B-B14F-4D97-AF65-F5344CB8AC3E}">
        <p14:creationId xmlns:p14="http://schemas.microsoft.com/office/powerpoint/2010/main" val="3292016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7F7F8-F769-4F18-0EC2-0BABE7AB9BD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EC83C2-0BBF-BD50-73E8-EBE624873D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661C625-856D-3949-07F4-A94FECC82E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1F338F0-8ED4-9BEA-CCA8-A71E0C905214}"/>
              </a:ext>
            </a:extLst>
          </p:cNvPr>
          <p:cNvSpPr>
            <a:spLocks noGrp="1"/>
          </p:cNvSpPr>
          <p:nvPr>
            <p:ph type="dt" sz="half" idx="10"/>
          </p:nvPr>
        </p:nvSpPr>
        <p:spPr/>
        <p:txBody>
          <a:bodyPr/>
          <a:lstStyle/>
          <a:p>
            <a:fld id="{A8161284-F7FD-45BD-8A95-2307C339D3F3}" type="datetimeFigureOut">
              <a:rPr lang="en-GB" smtClean="0"/>
              <a:t>10/02/2026</a:t>
            </a:fld>
            <a:endParaRPr lang="en-GB" dirty="0"/>
          </a:p>
        </p:txBody>
      </p:sp>
      <p:sp>
        <p:nvSpPr>
          <p:cNvPr id="6" name="Footer Placeholder 5">
            <a:extLst>
              <a:ext uri="{FF2B5EF4-FFF2-40B4-BE49-F238E27FC236}">
                <a16:creationId xmlns:a16="http://schemas.microsoft.com/office/drawing/2014/main" id="{88158C3B-36AC-F9F8-3C88-BC9BBF54DF5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31B7029-CD30-7A5B-E5EB-CBF6EC20B846}"/>
              </a:ext>
            </a:extLst>
          </p:cNvPr>
          <p:cNvSpPr>
            <a:spLocks noGrp="1"/>
          </p:cNvSpPr>
          <p:nvPr>
            <p:ph type="sldNum" sz="quarter" idx="12"/>
          </p:nvPr>
        </p:nvSpPr>
        <p:spPr/>
        <p:txBody>
          <a:bodyPr/>
          <a:lstStyle/>
          <a:p>
            <a:fld id="{B55EFFB5-6155-4918-BBDC-FFEB2EC7A708}" type="slidenum">
              <a:rPr lang="en-GB" smtClean="0"/>
              <a:t>‹#›</a:t>
            </a:fld>
            <a:endParaRPr lang="en-GB" dirty="0"/>
          </a:p>
        </p:txBody>
      </p:sp>
    </p:spTree>
    <p:extLst>
      <p:ext uri="{BB962C8B-B14F-4D97-AF65-F5344CB8AC3E}">
        <p14:creationId xmlns:p14="http://schemas.microsoft.com/office/powerpoint/2010/main" val="3830510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1616-4644-CA53-29D5-C88A92F8EBF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65331F5-DDE4-9D7A-B215-0731308D26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0F4E80-FC6D-A694-5B70-213DD6F6A5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8555589-8A4E-7C19-0CB2-D5E8F73BA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FD8836-F326-CABC-0D31-FE950DEDFC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10545B0-C4D5-D28B-8CEC-9FA51966BD06}"/>
              </a:ext>
            </a:extLst>
          </p:cNvPr>
          <p:cNvSpPr>
            <a:spLocks noGrp="1"/>
          </p:cNvSpPr>
          <p:nvPr>
            <p:ph type="dt" sz="half" idx="10"/>
          </p:nvPr>
        </p:nvSpPr>
        <p:spPr/>
        <p:txBody>
          <a:bodyPr/>
          <a:lstStyle/>
          <a:p>
            <a:fld id="{A8161284-F7FD-45BD-8A95-2307C339D3F3}" type="datetimeFigureOut">
              <a:rPr lang="en-GB" smtClean="0"/>
              <a:t>10/02/2026</a:t>
            </a:fld>
            <a:endParaRPr lang="en-GB" dirty="0"/>
          </a:p>
        </p:txBody>
      </p:sp>
      <p:sp>
        <p:nvSpPr>
          <p:cNvPr id="8" name="Footer Placeholder 7">
            <a:extLst>
              <a:ext uri="{FF2B5EF4-FFF2-40B4-BE49-F238E27FC236}">
                <a16:creationId xmlns:a16="http://schemas.microsoft.com/office/drawing/2014/main" id="{88916D82-40D1-2C0F-5329-41764DC8104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056E359F-87CE-7BB9-5720-1C301C627742}"/>
              </a:ext>
            </a:extLst>
          </p:cNvPr>
          <p:cNvSpPr>
            <a:spLocks noGrp="1"/>
          </p:cNvSpPr>
          <p:nvPr>
            <p:ph type="sldNum" sz="quarter" idx="12"/>
          </p:nvPr>
        </p:nvSpPr>
        <p:spPr/>
        <p:txBody>
          <a:bodyPr/>
          <a:lstStyle/>
          <a:p>
            <a:fld id="{B55EFFB5-6155-4918-BBDC-FFEB2EC7A708}" type="slidenum">
              <a:rPr lang="en-GB" smtClean="0"/>
              <a:t>‹#›</a:t>
            </a:fld>
            <a:endParaRPr lang="en-GB" dirty="0"/>
          </a:p>
        </p:txBody>
      </p:sp>
    </p:spTree>
    <p:extLst>
      <p:ext uri="{BB962C8B-B14F-4D97-AF65-F5344CB8AC3E}">
        <p14:creationId xmlns:p14="http://schemas.microsoft.com/office/powerpoint/2010/main" val="220870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BF18-DDC8-4C07-A9CC-45AB587F96D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BE31C3C-AC91-2E13-7060-F4259437840F}"/>
              </a:ext>
            </a:extLst>
          </p:cNvPr>
          <p:cNvSpPr>
            <a:spLocks noGrp="1"/>
          </p:cNvSpPr>
          <p:nvPr>
            <p:ph type="dt" sz="half" idx="10"/>
          </p:nvPr>
        </p:nvSpPr>
        <p:spPr/>
        <p:txBody>
          <a:bodyPr/>
          <a:lstStyle/>
          <a:p>
            <a:fld id="{A8161284-F7FD-45BD-8A95-2307C339D3F3}" type="datetimeFigureOut">
              <a:rPr lang="en-GB" smtClean="0"/>
              <a:t>10/02/2026</a:t>
            </a:fld>
            <a:endParaRPr lang="en-GB" dirty="0"/>
          </a:p>
        </p:txBody>
      </p:sp>
      <p:sp>
        <p:nvSpPr>
          <p:cNvPr id="4" name="Footer Placeholder 3">
            <a:extLst>
              <a:ext uri="{FF2B5EF4-FFF2-40B4-BE49-F238E27FC236}">
                <a16:creationId xmlns:a16="http://schemas.microsoft.com/office/drawing/2014/main" id="{DFE4EDAD-2F2A-92DF-15FF-EFA14DA583EE}"/>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0DA0FDB-DD2E-65CA-2BAE-922F7C2EEB94}"/>
              </a:ext>
            </a:extLst>
          </p:cNvPr>
          <p:cNvSpPr>
            <a:spLocks noGrp="1"/>
          </p:cNvSpPr>
          <p:nvPr>
            <p:ph type="sldNum" sz="quarter" idx="12"/>
          </p:nvPr>
        </p:nvSpPr>
        <p:spPr/>
        <p:txBody>
          <a:bodyPr/>
          <a:lstStyle/>
          <a:p>
            <a:fld id="{B55EFFB5-6155-4918-BBDC-FFEB2EC7A708}" type="slidenum">
              <a:rPr lang="en-GB" smtClean="0"/>
              <a:t>‹#›</a:t>
            </a:fld>
            <a:endParaRPr lang="en-GB" dirty="0"/>
          </a:p>
        </p:txBody>
      </p:sp>
    </p:spTree>
    <p:extLst>
      <p:ext uri="{BB962C8B-B14F-4D97-AF65-F5344CB8AC3E}">
        <p14:creationId xmlns:p14="http://schemas.microsoft.com/office/powerpoint/2010/main" val="2911482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8E73D-8934-A519-33BD-A906B15B40DE}"/>
              </a:ext>
            </a:extLst>
          </p:cNvPr>
          <p:cNvSpPr>
            <a:spLocks noGrp="1"/>
          </p:cNvSpPr>
          <p:nvPr>
            <p:ph type="dt" sz="half" idx="10"/>
          </p:nvPr>
        </p:nvSpPr>
        <p:spPr/>
        <p:txBody>
          <a:bodyPr/>
          <a:lstStyle/>
          <a:p>
            <a:fld id="{A8161284-F7FD-45BD-8A95-2307C339D3F3}" type="datetimeFigureOut">
              <a:rPr lang="en-GB" smtClean="0"/>
              <a:t>10/02/2026</a:t>
            </a:fld>
            <a:endParaRPr lang="en-GB" dirty="0"/>
          </a:p>
        </p:txBody>
      </p:sp>
      <p:sp>
        <p:nvSpPr>
          <p:cNvPr id="3" name="Footer Placeholder 2">
            <a:extLst>
              <a:ext uri="{FF2B5EF4-FFF2-40B4-BE49-F238E27FC236}">
                <a16:creationId xmlns:a16="http://schemas.microsoft.com/office/drawing/2014/main" id="{301F535F-FA8B-F4F1-8ED2-29EDFC449116}"/>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5F77A47A-2D8C-6478-E0B9-45C981CDAFC5}"/>
              </a:ext>
            </a:extLst>
          </p:cNvPr>
          <p:cNvSpPr>
            <a:spLocks noGrp="1"/>
          </p:cNvSpPr>
          <p:nvPr>
            <p:ph type="sldNum" sz="quarter" idx="12"/>
          </p:nvPr>
        </p:nvSpPr>
        <p:spPr/>
        <p:txBody>
          <a:bodyPr/>
          <a:lstStyle/>
          <a:p>
            <a:fld id="{B55EFFB5-6155-4918-BBDC-FFEB2EC7A708}" type="slidenum">
              <a:rPr lang="en-GB" smtClean="0"/>
              <a:t>‹#›</a:t>
            </a:fld>
            <a:endParaRPr lang="en-GB" dirty="0"/>
          </a:p>
        </p:txBody>
      </p:sp>
    </p:spTree>
    <p:extLst>
      <p:ext uri="{BB962C8B-B14F-4D97-AF65-F5344CB8AC3E}">
        <p14:creationId xmlns:p14="http://schemas.microsoft.com/office/powerpoint/2010/main" val="4065580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F5860-55CE-163F-8F42-75255B2A73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75D8AD9-61B5-7C55-77FD-83D68FC33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E9AB74D-1C31-6D52-E13E-3C201715C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1C502-58B0-4BE7-FBB9-EBF8F1560D5D}"/>
              </a:ext>
            </a:extLst>
          </p:cNvPr>
          <p:cNvSpPr>
            <a:spLocks noGrp="1"/>
          </p:cNvSpPr>
          <p:nvPr>
            <p:ph type="dt" sz="half" idx="10"/>
          </p:nvPr>
        </p:nvSpPr>
        <p:spPr/>
        <p:txBody>
          <a:bodyPr/>
          <a:lstStyle/>
          <a:p>
            <a:fld id="{A8161284-F7FD-45BD-8A95-2307C339D3F3}" type="datetimeFigureOut">
              <a:rPr lang="en-GB" smtClean="0"/>
              <a:t>10/02/2026</a:t>
            </a:fld>
            <a:endParaRPr lang="en-GB" dirty="0"/>
          </a:p>
        </p:txBody>
      </p:sp>
      <p:sp>
        <p:nvSpPr>
          <p:cNvPr id="6" name="Footer Placeholder 5">
            <a:extLst>
              <a:ext uri="{FF2B5EF4-FFF2-40B4-BE49-F238E27FC236}">
                <a16:creationId xmlns:a16="http://schemas.microsoft.com/office/drawing/2014/main" id="{5608C77C-41B7-9C03-C5F5-E06C27323205}"/>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0247D5B-BE35-7410-BF79-FE9B060920CD}"/>
              </a:ext>
            </a:extLst>
          </p:cNvPr>
          <p:cNvSpPr>
            <a:spLocks noGrp="1"/>
          </p:cNvSpPr>
          <p:nvPr>
            <p:ph type="sldNum" sz="quarter" idx="12"/>
          </p:nvPr>
        </p:nvSpPr>
        <p:spPr/>
        <p:txBody>
          <a:bodyPr/>
          <a:lstStyle/>
          <a:p>
            <a:fld id="{B55EFFB5-6155-4918-BBDC-FFEB2EC7A708}" type="slidenum">
              <a:rPr lang="en-GB" smtClean="0"/>
              <a:t>‹#›</a:t>
            </a:fld>
            <a:endParaRPr lang="en-GB" dirty="0"/>
          </a:p>
        </p:txBody>
      </p:sp>
    </p:spTree>
    <p:extLst>
      <p:ext uri="{BB962C8B-B14F-4D97-AF65-F5344CB8AC3E}">
        <p14:creationId xmlns:p14="http://schemas.microsoft.com/office/powerpoint/2010/main" val="3641706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27657-E607-F8D4-174A-B5F7FAC3C2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45D2D90-7ABD-5EA3-2F1D-42C1253A85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912002DA-7437-04E3-5F99-1026420CF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8739B1-2AD3-B76C-BEE8-E51B5C0C982E}"/>
              </a:ext>
            </a:extLst>
          </p:cNvPr>
          <p:cNvSpPr>
            <a:spLocks noGrp="1"/>
          </p:cNvSpPr>
          <p:nvPr>
            <p:ph type="dt" sz="half" idx="10"/>
          </p:nvPr>
        </p:nvSpPr>
        <p:spPr/>
        <p:txBody>
          <a:bodyPr/>
          <a:lstStyle/>
          <a:p>
            <a:fld id="{A8161284-F7FD-45BD-8A95-2307C339D3F3}" type="datetimeFigureOut">
              <a:rPr lang="en-GB" smtClean="0"/>
              <a:t>10/02/2026</a:t>
            </a:fld>
            <a:endParaRPr lang="en-GB" dirty="0"/>
          </a:p>
        </p:txBody>
      </p:sp>
      <p:sp>
        <p:nvSpPr>
          <p:cNvPr id="6" name="Footer Placeholder 5">
            <a:extLst>
              <a:ext uri="{FF2B5EF4-FFF2-40B4-BE49-F238E27FC236}">
                <a16:creationId xmlns:a16="http://schemas.microsoft.com/office/drawing/2014/main" id="{6225CA63-7013-F527-36D0-5AC8D8DB8E7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E590ACA-7519-7310-61E0-8036907FF859}"/>
              </a:ext>
            </a:extLst>
          </p:cNvPr>
          <p:cNvSpPr>
            <a:spLocks noGrp="1"/>
          </p:cNvSpPr>
          <p:nvPr>
            <p:ph type="sldNum" sz="quarter" idx="12"/>
          </p:nvPr>
        </p:nvSpPr>
        <p:spPr/>
        <p:txBody>
          <a:bodyPr/>
          <a:lstStyle/>
          <a:p>
            <a:fld id="{B55EFFB5-6155-4918-BBDC-FFEB2EC7A708}" type="slidenum">
              <a:rPr lang="en-GB" smtClean="0"/>
              <a:t>‹#›</a:t>
            </a:fld>
            <a:endParaRPr lang="en-GB" dirty="0"/>
          </a:p>
        </p:txBody>
      </p:sp>
    </p:spTree>
    <p:extLst>
      <p:ext uri="{BB962C8B-B14F-4D97-AF65-F5344CB8AC3E}">
        <p14:creationId xmlns:p14="http://schemas.microsoft.com/office/powerpoint/2010/main" val="2220782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6636E9-7149-9EB0-889A-14D6A6571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4E2A1-804B-1514-B779-C0F225A249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1B09EC-A134-5218-3C8A-F09D8B1143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161284-F7FD-45BD-8A95-2307C339D3F3}" type="datetimeFigureOut">
              <a:rPr lang="en-GB" smtClean="0"/>
              <a:t>10/02/2026</a:t>
            </a:fld>
            <a:endParaRPr lang="en-GB" dirty="0"/>
          </a:p>
        </p:txBody>
      </p:sp>
      <p:sp>
        <p:nvSpPr>
          <p:cNvPr id="5" name="Footer Placeholder 4">
            <a:extLst>
              <a:ext uri="{FF2B5EF4-FFF2-40B4-BE49-F238E27FC236}">
                <a16:creationId xmlns:a16="http://schemas.microsoft.com/office/drawing/2014/main" id="{9FFF2EFF-E06B-E220-6422-C310FC41C6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dirty="0"/>
          </a:p>
        </p:txBody>
      </p:sp>
      <p:sp>
        <p:nvSpPr>
          <p:cNvPr id="6" name="Slide Number Placeholder 5">
            <a:extLst>
              <a:ext uri="{FF2B5EF4-FFF2-40B4-BE49-F238E27FC236}">
                <a16:creationId xmlns:a16="http://schemas.microsoft.com/office/drawing/2014/main" id="{5866FD8F-F84C-AF41-E191-FED09FBA9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5EFFB5-6155-4918-BBDC-FFEB2EC7A708}" type="slidenum">
              <a:rPr lang="en-GB" smtClean="0"/>
              <a:t>‹#›</a:t>
            </a:fld>
            <a:endParaRPr lang="en-GB" dirty="0"/>
          </a:p>
        </p:txBody>
      </p:sp>
    </p:spTree>
    <p:extLst>
      <p:ext uri="{BB962C8B-B14F-4D97-AF65-F5344CB8AC3E}">
        <p14:creationId xmlns:p14="http://schemas.microsoft.com/office/powerpoint/2010/main" val="796042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brahimsaggaf/Introduction-to-Artificial-Intelligence" TargetMode="External"/><Relationship Id="rId2" Type="http://schemas.openxmlformats.org/officeDocument/2006/relationships/hyperlink" Target="https://www.gnu.org/licenses/gpl-3.0.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3.jpg"/><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4.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and yellow illustration of a human head with a brain and icons&#10;&#10;AI-generated content may be incorrect.">
            <a:extLst>
              <a:ext uri="{FF2B5EF4-FFF2-40B4-BE49-F238E27FC236}">
                <a16:creationId xmlns:a16="http://schemas.microsoft.com/office/drawing/2014/main" id="{0BBFA960-EFBB-A6B1-C7F8-AB9E136A0DC1}"/>
              </a:ext>
            </a:extLst>
          </p:cNvPr>
          <p:cNvPicPr>
            <a:picLocks noChangeAspect="1"/>
          </p:cNvPicPr>
          <p:nvPr/>
        </p:nvPicPr>
        <p:blipFill>
          <a:blip r:embed="rId2">
            <a:extLst>
              <a:ext uri="{28A0092B-C50C-407E-A947-70E740481C1C}">
                <a14:useLocalDpi xmlns:a14="http://schemas.microsoft.com/office/drawing/2010/main" val="0"/>
              </a:ext>
            </a:extLst>
          </a:blip>
          <a:srcRect t="7285" b="5417"/>
          <a:stretch>
            <a:fillRect/>
          </a:stretch>
        </p:blipFill>
        <p:spPr>
          <a:xfrm>
            <a:off x="952500" y="871097"/>
            <a:ext cx="10287000" cy="5986904"/>
          </a:xfrm>
          <a:prstGeom prst="rect">
            <a:avLst/>
          </a:prstGeom>
        </p:spPr>
      </p:pic>
      <p:sp>
        <p:nvSpPr>
          <p:cNvPr id="6" name="Rectangle 5">
            <a:extLst>
              <a:ext uri="{FF2B5EF4-FFF2-40B4-BE49-F238E27FC236}">
                <a16:creationId xmlns:a16="http://schemas.microsoft.com/office/drawing/2014/main" id="{A057AA42-AD3F-6C17-9140-3836E7AFD713}"/>
              </a:ext>
            </a:extLst>
          </p:cNvPr>
          <p:cNvSpPr/>
          <p:nvPr/>
        </p:nvSpPr>
        <p:spPr>
          <a:xfrm>
            <a:off x="0" y="0"/>
            <a:ext cx="952500" cy="6858000"/>
          </a:xfrm>
          <a:prstGeom prst="rect">
            <a:avLst/>
          </a:prstGeom>
          <a:solidFill>
            <a:srgbClr val="0059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2234AEE-22DF-4731-C86A-1395945756A4}"/>
              </a:ext>
            </a:extLst>
          </p:cNvPr>
          <p:cNvSpPr/>
          <p:nvPr/>
        </p:nvSpPr>
        <p:spPr>
          <a:xfrm>
            <a:off x="11239500" y="0"/>
            <a:ext cx="952500" cy="6858000"/>
          </a:xfrm>
          <a:prstGeom prst="rect">
            <a:avLst/>
          </a:prstGeom>
          <a:solidFill>
            <a:srgbClr val="0059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F44BE60C-D024-D70B-E051-6C0F9963FF6B}"/>
              </a:ext>
            </a:extLst>
          </p:cNvPr>
          <p:cNvSpPr/>
          <p:nvPr/>
        </p:nvSpPr>
        <p:spPr>
          <a:xfrm>
            <a:off x="952500" y="0"/>
            <a:ext cx="10286999" cy="871096"/>
          </a:xfrm>
          <a:prstGeom prst="rect">
            <a:avLst/>
          </a:prstGeom>
          <a:solidFill>
            <a:srgbClr val="0059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F30479B3-9D8D-7025-46AD-41F887B5058F}"/>
              </a:ext>
            </a:extLst>
          </p:cNvPr>
          <p:cNvSpPr txBox="1"/>
          <p:nvPr/>
        </p:nvSpPr>
        <p:spPr>
          <a:xfrm>
            <a:off x="0" y="-19050"/>
            <a:ext cx="12192001" cy="923330"/>
          </a:xfrm>
          <a:prstGeom prst="rect">
            <a:avLst/>
          </a:prstGeom>
          <a:noFill/>
        </p:spPr>
        <p:txBody>
          <a:bodyPr wrap="square" rtlCol="0">
            <a:spAutoFit/>
          </a:bodyPr>
          <a:lstStyle/>
          <a:p>
            <a:pPr algn="ctr"/>
            <a:r>
              <a:rPr lang="en-GB" sz="5400" dirty="0">
                <a:solidFill>
                  <a:schemeClr val="bg1"/>
                </a:solidFill>
              </a:rPr>
              <a:t>Machine Learning</a:t>
            </a:r>
          </a:p>
        </p:txBody>
      </p:sp>
      <p:sp>
        <p:nvSpPr>
          <p:cNvPr id="2" name="TextBox 1">
            <a:extLst>
              <a:ext uri="{FF2B5EF4-FFF2-40B4-BE49-F238E27FC236}">
                <a16:creationId xmlns:a16="http://schemas.microsoft.com/office/drawing/2014/main" id="{B383889F-BA3E-4929-9BEF-41E406001EF7}"/>
              </a:ext>
            </a:extLst>
          </p:cNvPr>
          <p:cNvSpPr txBox="1"/>
          <p:nvPr/>
        </p:nvSpPr>
        <p:spPr>
          <a:xfrm>
            <a:off x="9620250" y="6400740"/>
            <a:ext cx="2505075" cy="400110"/>
          </a:xfrm>
          <a:prstGeom prst="rect">
            <a:avLst/>
          </a:prstGeom>
          <a:noFill/>
        </p:spPr>
        <p:txBody>
          <a:bodyPr wrap="square" rtlCol="0">
            <a:spAutoFit/>
          </a:bodyPr>
          <a:lstStyle/>
          <a:p>
            <a:pPr algn="r"/>
            <a:r>
              <a:rPr lang="en-GB" sz="2000" i="1" dirty="0">
                <a:solidFill>
                  <a:schemeClr val="bg1"/>
                </a:solidFill>
              </a:rPr>
              <a:t>Dr Ibrahim Alsaggaf</a:t>
            </a:r>
          </a:p>
        </p:txBody>
      </p:sp>
    </p:spTree>
    <p:extLst>
      <p:ext uri="{BB962C8B-B14F-4D97-AF65-F5344CB8AC3E}">
        <p14:creationId xmlns:p14="http://schemas.microsoft.com/office/powerpoint/2010/main" val="17136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80A4-B926-BB3C-422D-5FBA9837F3E3}"/>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39488E-E699-55AD-A242-7265C4A549DD}"/>
              </a:ext>
            </a:extLst>
          </p:cNvPr>
          <p:cNvSpPr/>
          <p:nvPr/>
        </p:nvSpPr>
        <p:spPr>
          <a:xfrm>
            <a:off x="6648758" y="1715676"/>
            <a:ext cx="3148553" cy="2564091"/>
          </a:xfrm>
          <a:prstGeom prst="roundRect">
            <a:avLst/>
          </a:prstGeom>
          <a:solidFill>
            <a:srgbClr val="F5FDF6"/>
          </a:solidFill>
          <a:ln w="38100">
            <a:solidFill>
              <a:srgbClr val="00594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Rectangle: Rounded Corners 6">
            <a:extLst>
              <a:ext uri="{FF2B5EF4-FFF2-40B4-BE49-F238E27FC236}">
                <a16:creationId xmlns:a16="http://schemas.microsoft.com/office/drawing/2014/main" id="{014B5242-790E-E73F-3497-2280AB0C2425}"/>
              </a:ext>
            </a:extLst>
          </p:cNvPr>
          <p:cNvSpPr/>
          <p:nvPr/>
        </p:nvSpPr>
        <p:spPr>
          <a:xfrm>
            <a:off x="2111604" y="1715677"/>
            <a:ext cx="3148553" cy="2564091"/>
          </a:xfrm>
          <a:prstGeom prst="roundRect">
            <a:avLst/>
          </a:prstGeom>
          <a:solidFill>
            <a:srgbClr val="F5FDF6"/>
          </a:solidFill>
          <a:ln w="38100">
            <a:solidFill>
              <a:srgbClr val="00594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TextBox 7">
            <a:extLst>
              <a:ext uri="{FF2B5EF4-FFF2-40B4-BE49-F238E27FC236}">
                <a16:creationId xmlns:a16="http://schemas.microsoft.com/office/drawing/2014/main" id="{6E235137-F32F-C95B-564E-F0DE9CFA35EA}"/>
              </a:ext>
            </a:extLst>
          </p:cNvPr>
          <p:cNvSpPr txBox="1"/>
          <p:nvPr/>
        </p:nvSpPr>
        <p:spPr>
          <a:xfrm>
            <a:off x="5615093" y="2741936"/>
            <a:ext cx="678729" cy="584775"/>
          </a:xfrm>
          <a:prstGeom prst="rect">
            <a:avLst/>
          </a:prstGeom>
          <a:noFill/>
        </p:spPr>
        <p:txBody>
          <a:bodyPr wrap="square">
            <a:spAutoFit/>
          </a:bodyPr>
          <a:lstStyle/>
          <a:p>
            <a:r>
              <a:rPr lang="en-GB" sz="3200" b="1" i="1" dirty="0">
                <a:solidFill>
                  <a:srgbClr val="00594B"/>
                </a:solidFill>
              </a:rPr>
              <a:t>VS</a:t>
            </a:r>
            <a:endParaRPr lang="ar-SA" sz="3200" b="1" i="1" dirty="0">
              <a:solidFill>
                <a:srgbClr val="00594B"/>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C0A400-8F40-9089-C2AA-AE41AFB439C0}"/>
                  </a:ext>
                </a:extLst>
              </p:cNvPr>
              <p:cNvSpPr txBox="1"/>
              <p:nvPr/>
            </p:nvSpPr>
            <p:spPr>
              <a:xfrm>
                <a:off x="6648755" y="2220636"/>
                <a:ext cx="314855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h</m:t>
                      </m:r>
                      <m:r>
                        <a:rPr lang="en-US" sz="3600" i="1">
                          <a:latin typeface="Cambria Math" panose="02040503050406030204" pitchFamily="18" charset="0"/>
                        </a:rPr>
                        <m:t>(</m:t>
                      </m:r>
                      <m:r>
                        <a:rPr lang="en-GB" sz="3600" b="0" i="1" smtClean="0">
                          <a:latin typeface="Cambria Math" panose="02040503050406030204" pitchFamily="18" charset="0"/>
                        </a:rPr>
                        <m:t>𝑋</m:t>
                      </m:r>
                      <m:r>
                        <a:rPr lang="en-US" sz="3600" i="1">
                          <a:latin typeface="Cambria Math" panose="02040503050406030204" pitchFamily="18" charset="0"/>
                        </a:rPr>
                        <m:t>)</m:t>
                      </m:r>
                    </m:oMath>
                  </m:oMathPara>
                </a14:m>
                <a:endParaRPr lang="en-US" sz="3600" dirty="0"/>
              </a:p>
            </p:txBody>
          </p:sp>
        </mc:Choice>
        <mc:Fallback xmlns="">
          <p:sp>
            <p:nvSpPr>
              <p:cNvPr id="6" name="TextBox 5">
                <a:extLst>
                  <a:ext uri="{FF2B5EF4-FFF2-40B4-BE49-F238E27FC236}">
                    <a16:creationId xmlns:a16="http://schemas.microsoft.com/office/drawing/2014/main" id="{51C0A400-8F40-9089-C2AA-AE41AFB439C0}"/>
                  </a:ext>
                </a:extLst>
              </p:cNvPr>
              <p:cNvSpPr txBox="1">
                <a:spLocks noRot="1" noChangeAspect="1" noMove="1" noResize="1" noEditPoints="1" noAdjustHandles="1" noChangeArrowheads="1" noChangeShapeType="1" noTextEdit="1"/>
              </p:cNvSpPr>
              <p:nvPr/>
            </p:nvSpPr>
            <p:spPr>
              <a:xfrm>
                <a:off x="6648755" y="2220636"/>
                <a:ext cx="3148551" cy="646331"/>
              </a:xfrm>
              <a:prstGeom prst="rect">
                <a:avLst/>
              </a:prstGeom>
              <a:blipFill>
                <a:blip r:embed="rId2"/>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02FB667-6682-4A17-FFC2-DBF729B3B5A3}"/>
                  </a:ext>
                </a:extLst>
              </p:cNvPr>
              <p:cNvSpPr txBox="1"/>
              <p:nvPr/>
            </p:nvSpPr>
            <p:spPr>
              <a:xfrm>
                <a:off x="2111603" y="2220636"/>
                <a:ext cx="3148552" cy="646331"/>
              </a:xfrm>
              <a:prstGeom prst="rect">
                <a:avLst/>
              </a:prstGeom>
              <a:noFill/>
            </p:spPr>
            <p:txBody>
              <a:bodyPr wrap="square">
                <a:spAutoFit/>
              </a:bodyPr>
              <a:lstStyle/>
              <a:p>
                <a:pPr algn="ctr"/>
                <a14:m>
                  <m:oMath xmlns:m="http://schemas.openxmlformats.org/officeDocument/2006/math">
                    <m:r>
                      <a:rPr lang="en-US" sz="3600" i="1">
                        <a:latin typeface="Cambria Math" panose="02040503050406030204" pitchFamily="18" charset="0"/>
                      </a:rPr>
                      <m:t>𝑓</m:t>
                    </m:r>
                    <m:r>
                      <a:rPr lang="en-US" sz="3600" i="1">
                        <a:latin typeface="Cambria Math" panose="02040503050406030204" pitchFamily="18" charset="0"/>
                      </a:rPr>
                      <m:t>(</m:t>
                    </m:r>
                    <m:r>
                      <a:rPr lang="en-GB" sz="3600" b="0" i="1" smtClean="0">
                        <a:latin typeface="Cambria Math" panose="02040503050406030204" pitchFamily="18" charset="0"/>
                      </a:rPr>
                      <m:t>𝑋</m:t>
                    </m:r>
                    <m:r>
                      <a:rPr lang="en-US" sz="3600" i="1">
                        <a:latin typeface="Cambria Math" panose="02040503050406030204" pitchFamily="18" charset="0"/>
                      </a:rPr>
                      <m:t>)</m:t>
                    </m:r>
                  </m:oMath>
                </a14:m>
                <a:r>
                  <a:rPr lang="en-US" sz="3600" dirty="0"/>
                  <a:t> </a:t>
                </a:r>
              </a:p>
            </p:txBody>
          </p:sp>
        </mc:Choice>
        <mc:Fallback xmlns="">
          <p:sp>
            <p:nvSpPr>
              <p:cNvPr id="2" name="TextBox 1">
                <a:extLst>
                  <a:ext uri="{FF2B5EF4-FFF2-40B4-BE49-F238E27FC236}">
                    <a16:creationId xmlns:a16="http://schemas.microsoft.com/office/drawing/2014/main" id="{D02FB667-6682-4A17-FFC2-DBF729B3B5A3}"/>
                  </a:ext>
                </a:extLst>
              </p:cNvPr>
              <p:cNvSpPr txBox="1">
                <a:spLocks noRot="1" noChangeAspect="1" noMove="1" noResize="1" noEditPoints="1" noAdjustHandles="1" noChangeArrowheads="1" noChangeShapeType="1" noTextEdit="1"/>
              </p:cNvSpPr>
              <p:nvPr/>
            </p:nvSpPr>
            <p:spPr>
              <a:xfrm>
                <a:off x="2111603" y="2220636"/>
                <a:ext cx="3148552" cy="646331"/>
              </a:xfrm>
              <a:prstGeom prst="rect">
                <a:avLst/>
              </a:prstGeom>
              <a:blipFill>
                <a:blip r:embed="rId3"/>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AC2951-582C-C9DF-4E4D-53BE2B117EE2}"/>
                  </a:ext>
                </a:extLst>
              </p:cNvPr>
              <p:cNvSpPr txBox="1"/>
              <p:nvPr/>
            </p:nvSpPr>
            <p:spPr>
              <a:xfrm>
                <a:off x="2111604" y="3085332"/>
                <a:ext cx="3148553" cy="800219"/>
              </a:xfrm>
              <a:prstGeom prst="rect">
                <a:avLst/>
              </a:prstGeom>
              <a:noFill/>
            </p:spPr>
            <p:txBody>
              <a:bodyPr wrap="square">
                <a:spAutoFit/>
              </a:bodyPr>
              <a:lstStyle/>
              <a:p>
                <a:pPr algn="ctr"/>
                <a:r>
                  <a:rPr lang="en-US" sz="2300" b="1" dirty="0"/>
                  <a:t>True</a:t>
                </a:r>
                <a:r>
                  <a:rPr lang="en-US" sz="2300" dirty="0"/>
                  <a:t> relationship</a:t>
                </a:r>
              </a:p>
              <a:p>
                <a:pPr algn="ctr"/>
                <a:r>
                  <a:rPr lang="en-US" sz="2300" dirty="0"/>
                  <a:t>between </a:t>
                </a:r>
                <a14:m>
                  <m:oMath xmlns:m="http://schemas.openxmlformats.org/officeDocument/2006/math">
                    <m:r>
                      <a:rPr lang="en-GB" sz="2300" b="0" i="1" smtClean="0">
                        <a:latin typeface="Cambria Math" panose="02040503050406030204" pitchFamily="18" charset="0"/>
                      </a:rPr>
                      <m:t>𝑋</m:t>
                    </m:r>
                  </m:oMath>
                </a14:m>
                <a:r>
                  <a:rPr lang="en-US" sz="2300" dirty="0"/>
                  <a:t> and </a:t>
                </a:r>
                <a14:m>
                  <m:oMath xmlns:m="http://schemas.openxmlformats.org/officeDocument/2006/math">
                    <m:r>
                      <a:rPr lang="en-GB" sz="2300" i="1">
                        <a:latin typeface="Cambria Math" panose="02040503050406030204" pitchFamily="18" charset="0"/>
                      </a:rPr>
                      <m:t>𝑦</m:t>
                    </m:r>
                  </m:oMath>
                </a14:m>
                <a:endParaRPr lang="en-US" sz="2300" dirty="0"/>
              </a:p>
            </p:txBody>
          </p:sp>
        </mc:Choice>
        <mc:Fallback xmlns="">
          <p:sp>
            <p:nvSpPr>
              <p:cNvPr id="3" name="TextBox 2">
                <a:extLst>
                  <a:ext uri="{FF2B5EF4-FFF2-40B4-BE49-F238E27FC236}">
                    <a16:creationId xmlns:a16="http://schemas.microsoft.com/office/drawing/2014/main" id="{B9AC2951-582C-C9DF-4E4D-53BE2B117EE2}"/>
                  </a:ext>
                </a:extLst>
              </p:cNvPr>
              <p:cNvSpPr txBox="1">
                <a:spLocks noRot="1" noChangeAspect="1" noMove="1" noResize="1" noEditPoints="1" noAdjustHandles="1" noChangeArrowheads="1" noChangeShapeType="1" noTextEdit="1"/>
              </p:cNvSpPr>
              <p:nvPr/>
            </p:nvSpPr>
            <p:spPr>
              <a:xfrm>
                <a:off x="2111604" y="3085332"/>
                <a:ext cx="3148553" cy="800219"/>
              </a:xfrm>
              <a:prstGeom prst="rect">
                <a:avLst/>
              </a:prstGeom>
              <a:blipFill>
                <a:blip r:embed="rId4"/>
                <a:stretch>
                  <a:fillRect t="-5344" b="-16794"/>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381074-9981-F894-10BB-F265596719F4}"/>
                  </a:ext>
                </a:extLst>
              </p:cNvPr>
              <p:cNvSpPr txBox="1"/>
              <p:nvPr/>
            </p:nvSpPr>
            <p:spPr>
              <a:xfrm>
                <a:off x="6648759" y="3084224"/>
                <a:ext cx="3148552" cy="800219"/>
              </a:xfrm>
              <a:prstGeom prst="rect">
                <a:avLst/>
              </a:prstGeom>
              <a:noFill/>
            </p:spPr>
            <p:txBody>
              <a:bodyPr wrap="square">
                <a:spAutoFit/>
              </a:bodyPr>
              <a:lstStyle/>
              <a:p>
                <a:pPr algn="ctr"/>
                <a:r>
                  <a:rPr lang="en-US" sz="2300" b="1" dirty="0"/>
                  <a:t>Estimated</a:t>
                </a:r>
                <a:r>
                  <a:rPr lang="en-US" sz="2300" dirty="0"/>
                  <a:t> relationship</a:t>
                </a:r>
              </a:p>
              <a:p>
                <a:pPr algn="ctr"/>
                <a:r>
                  <a:rPr lang="en-US" sz="2300" dirty="0"/>
                  <a:t>between </a:t>
                </a:r>
                <a14:m>
                  <m:oMath xmlns:m="http://schemas.openxmlformats.org/officeDocument/2006/math">
                    <m:r>
                      <a:rPr lang="en-GB" sz="2300" b="0" i="1" smtClean="0">
                        <a:latin typeface="Cambria Math" panose="02040503050406030204" pitchFamily="18" charset="0"/>
                      </a:rPr>
                      <m:t>𝑋</m:t>
                    </m:r>
                  </m:oMath>
                </a14:m>
                <a:r>
                  <a:rPr lang="en-US" sz="2300" dirty="0"/>
                  <a:t> and </a:t>
                </a:r>
                <a14:m>
                  <m:oMath xmlns:m="http://schemas.openxmlformats.org/officeDocument/2006/math">
                    <m:r>
                      <a:rPr lang="en-GB" sz="2300" i="1">
                        <a:latin typeface="Cambria Math" panose="02040503050406030204" pitchFamily="18" charset="0"/>
                      </a:rPr>
                      <m:t>𝑦</m:t>
                    </m:r>
                  </m:oMath>
                </a14:m>
                <a:endParaRPr lang="en-US" sz="2300" dirty="0"/>
              </a:p>
            </p:txBody>
          </p:sp>
        </mc:Choice>
        <mc:Fallback xmlns="">
          <p:sp>
            <p:nvSpPr>
              <p:cNvPr id="9" name="TextBox 8">
                <a:extLst>
                  <a:ext uri="{FF2B5EF4-FFF2-40B4-BE49-F238E27FC236}">
                    <a16:creationId xmlns:a16="http://schemas.microsoft.com/office/drawing/2014/main" id="{9A381074-9981-F894-10BB-F265596719F4}"/>
                  </a:ext>
                </a:extLst>
              </p:cNvPr>
              <p:cNvSpPr txBox="1">
                <a:spLocks noRot="1" noChangeAspect="1" noMove="1" noResize="1" noEditPoints="1" noAdjustHandles="1" noChangeArrowheads="1" noChangeShapeType="1" noTextEdit="1"/>
              </p:cNvSpPr>
              <p:nvPr/>
            </p:nvSpPr>
            <p:spPr>
              <a:xfrm>
                <a:off x="6648759" y="3084224"/>
                <a:ext cx="3148552" cy="800219"/>
              </a:xfrm>
              <a:prstGeom prst="rect">
                <a:avLst/>
              </a:prstGeom>
              <a:blipFill>
                <a:blip r:embed="rId5"/>
                <a:stretch>
                  <a:fillRect l="-1938" t="-6107" r="-1550" b="-16794"/>
                </a:stretch>
              </a:blipFill>
            </p:spPr>
            <p:txBody>
              <a:bodyPr/>
              <a:lstStyle/>
              <a:p>
                <a:r>
                  <a:rPr lang="ar-SA">
                    <a:noFill/>
                  </a:rPr>
                  <a:t> </a:t>
                </a:r>
              </a:p>
            </p:txBody>
          </p:sp>
        </mc:Fallback>
      </mc:AlternateContent>
      <p:sp>
        <p:nvSpPr>
          <p:cNvPr id="11" name="TextBox 10">
            <a:extLst>
              <a:ext uri="{FF2B5EF4-FFF2-40B4-BE49-F238E27FC236}">
                <a16:creationId xmlns:a16="http://schemas.microsoft.com/office/drawing/2014/main" id="{1842015A-7486-C05C-365B-AC692125BBE5}"/>
              </a:ext>
            </a:extLst>
          </p:cNvPr>
          <p:cNvSpPr txBox="1"/>
          <p:nvPr/>
        </p:nvSpPr>
        <p:spPr>
          <a:xfrm>
            <a:off x="2111603" y="4859532"/>
            <a:ext cx="3148552" cy="584775"/>
          </a:xfrm>
          <a:prstGeom prst="rect">
            <a:avLst/>
          </a:prstGeom>
          <a:noFill/>
        </p:spPr>
        <p:txBody>
          <a:bodyPr wrap="square">
            <a:spAutoFit/>
          </a:bodyPr>
          <a:lstStyle/>
          <a:p>
            <a:pPr algn="ctr"/>
            <a:r>
              <a:rPr lang="en-GB" sz="3200" b="1" dirty="0">
                <a:solidFill>
                  <a:srgbClr val="00594B"/>
                </a:solidFill>
              </a:rPr>
              <a:t>Real world</a:t>
            </a:r>
            <a:endParaRPr lang="ar-SA" sz="3200" b="1" dirty="0">
              <a:solidFill>
                <a:srgbClr val="00594B"/>
              </a:solidFill>
            </a:endParaRPr>
          </a:p>
        </p:txBody>
      </p:sp>
      <p:pic>
        <p:nvPicPr>
          <p:cNvPr id="12" name="Picture 11" descr="A cartoon of a person reading a book and a cartoon of a tv&#10;&#10;AI-generated content may be incorrect.">
            <a:extLst>
              <a:ext uri="{FF2B5EF4-FFF2-40B4-BE49-F238E27FC236}">
                <a16:creationId xmlns:a16="http://schemas.microsoft.com/office/drawing/2014/main" id="{864DEB25-7487-75AF-641B-34F7472AA09A}"/>
              </a:ext>
            </a:extLst>
          </p:cNvPr>
          <p:cNvPicPr>
            <a:picLocks noChangeAspect="1"/>
          </p:cNvPicPr>
          <p:nvPr/>
        </p:nvPicPr>
        <p:blipFill>
          <a:blip r:embed="rId6">
            <a:extLst>
              <a:ext uri="{28A0092B-C50C-407E-A947-70E740481C1C}">
                <a14:useLocalDpi xmlns:a14="http://schemas.microsoft.com/office/drawing/2010/main" val="0"/>
              </a:ext>
            </a:extLst>
          </a:blip>
          <a:srcRect l="52612" t="3343" r="12941" b="45187"/>
          <a:stretch>
            <a:fillRect/>
          </a:stretch>
        </p:blipFill>
        <p:spPr>
          <a:xfrm>
            <a:off x="8534171" y="4357076"/>
            <a:ext cx="1263135" cy="1258182"/>
          </a:xfrm>
          <a:prstGeom prst="rect">
            <a:avLst/>
          </a:prstGeom>
        </p:spPr>
      </p:pic>
      <p:sp>
        <p:nvSpPr>
          <p:cNvPr id="14" name="TextBox 13">
            <a:extLst>
              <a:ext uri="{FF2B5EF4-FFF2-40B4-BE49-F238E27FC236}">
                <a16:creationId xmlns:a16="http://schemas.microsoft.com/office/drawing/2014/main" id="{BFE424B0-B7DE-CF79-A265-ACA27526BD15}"/>
              </a:ext>
            </a:extLst>
          </p:cNvPr>
          <p:cNvSpPr txBox="1"/>
          <p:nvPr/>
        </p:nvSpPr>
        <p:spPr>
          <a:xfrm>
            <a:off x="6648755" y="4859532"/>
            <a:ext cx="1778808" cy="584775"/>
          </a:xfrm>
          <a:prstGeom prst="rect">
            <a:avLst/>
          </a:prstGeom>
          <a:noFill/>
        </p:spPr>
        <p:txBody>
          <a:bodyPr wrap="square">
            <a:spAutoFit/>
          </a:bodyPr>
          <a:lstStyle/>
          <a:p>
            <a:pPr algn="ctr"/>
            <a:r>
              <a:rPr lang="en-GB" sz="3200" b="1" dirty="0">
                <a:solidFill>
                  <a:srgbClr val="00594B"/>
                </a:solidFill>
              </a:rPr>
              <a:t>AI agent</a:t>
            </a:r>
            <a:endParaRPr lang="ar-SA" sz="3200" b="1" dirty="0">
              <a:solidFill>
                <a:srgbClr val="00594B"/>
              </a:solidFill>
            </a:endParaRPr>
          </a:p>
        </p:txBody>
      </p:sp>
    </p:spTree>
    <p:extLst>
      <p:ext uri="{BB962C8B-B14F-4D97-AF65-F5344CB8AC3E}">
        <p14:creationId xmlns:p14="http://schemas.microsoft.com/office/powerpoint/2010/main" val="3340827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AB1DB-6505-CDC7-6A28-27C1E50DE26C}"/>
            </a:ext>
          </a:extLst>
        </p:cNvPr>
        <p:cNvGrpSpPr/>
        <p:nvPr/>
      </p:nvGrpSpPr>
      <p:grpSpPr>
        <a:xfrm>
          <a:off x="0" y="0"/>
          <a:ext cx="0" cy="0"/>
          <a:chOff x="0" y="0"/>
          <a:chExt cx="0" cy="0"/>
        </a:xfrm>
      </p:grpSpPr>
      <p:sp>
        <p:nvSpPr>
          <p:cNvPr id="12" name="Arrow: Pentagon 11">
            <a:extLst>
              <a:ext uri="{FF2B5EF4-FFF2-40B4-BE49-F238E27FC236}">
                <a16:creationId xmlns:a16="http://schemas.microsoft.com/office/drawing/2014/main" id="{245FBAAD-17C2-1AED-7084-FCB096FC8A7D}"/>
              </a:ext>
            </a:extLst>
          </p:cNvPr>
          <p:cNvSpPr/>
          <p:nvPr/>
        </p:nvSpPr>
        <p:spPr>
          <a:xfrm>
            <a:off x="0" y="0"/>
            <a:ext cx="4873658"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t>Supervised learning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F2E4EB-9B3E-5819-33B2-AB6A5514EE02}"/>
                  </a:ext>
                </a:extLst>
              </p:cNvPr>
              <p:cNvSpPr txBox="1"/>
              <p:nvPr/>
            </p:nvSpPr>
            <p:spPr>
              <a:xfrm>
                <a:off x="132537" y="1274866"/>
                <a:ext cx="11867786" cy="954107"/>
              </a:xfrm>
              <a:prstGeom prst="rect">
                <a:avLst/>
              </a:prstGeom>
              <a:noFill/>
            </p:spPr>
            <p:txBody>
              <a:bodyPr wrap="square">
                <a:spAutoFit/>
              </a:bodyPr>
              <a:lstStyle/>
              <a:p>
                <a:r>
                  <a:rPr lang="en-US" sz="2800" dirty="0"/>
                  <a:t>Finding the optimal hypothesis </a:t>
                </a:r>
                <a14:m>
                  <m:oMath xmlns:m="http://schemas.openxmlformats.org/officeDocument/2006/math">
                    <m:r>
                      <a:rPr lang="en-GB" sz="2800" b="0" i="1" smtClean="0">
                        <a:latin typeface="Cambria Math" panose="02040503050406030204" pitchFamily="18" charset="0"/>
                      </a:rPr>
                      <m:t>h</m:t>
                    </m:r>
                    <m:d>
                      <m:dPr>
                        <m:ctrlPr>
                          <a:rPr lang="en-US" sz="2800" i="1">
                            <a:latin typeface="Cambria Math" panose="02040503050406030204" pitchFamily="18" charset="0"/>
                          </a:rPr>
                        </m:ctrlPr>
                      </m:dPr>
                      <m:e>
                        <m:r>
                          <a:rPr lang="en-GB" sz="2800" b="0" i="1" smtClean="0">
                            <a:latin typeface="Cambria Math" panose="02040503050406030204" pitchFamily="18" charset="0"/>
                          </a:rPr>
                          <m:t>𝑋</m:t>
                        </m:r>
                      </m:e>
                    </m:d>
                  </m:oMath>
                </a14:m>
                <a:r>
                  <a:rPr lang="en-GB" sz="2800" dirty="0"/>
                  <a:t> that best estimates the true relationship </a:t>
                </a:r>
                <a:r>
                  <a:rPr lang="en-US" sz="2800" dirty="0"/>
                  <a:t>between </a:t>
                </a:r>
                <a14:m>
                  <m:oMath xmlns:m="http://schemas.openxmlformats.org/officeDocument/2006/math">
                    <m:r>
                      <a:rPr lang="en-GB" sz="2800" i="1">
                        <a:latin typeface="Cambria Math" panose="02040503050406030204" pitchFamily="18" charset="0"/>
                      </a:rPr>
                      <m:t>𝑋</m:t>
                    </m:r>
                  </m:oMath>
                </a14:m>
                <a:r>
                  <a:rPr lang="en-US" sz="2800" dirty="0"/>
                  <a:t> and </a:t>
                </a:r>
                <a14:m>
                  <m:oMath xmlns:m="http://schemas.openxmlformats.org/officeDocument/2006/math">
                    <m:r>
                      <a:rPr lang="en-GB" sz="2800" i="1">
                        <a:latin typeface="Cambria Math" panose="02040503050406030204" pitchFamily="18" charset="0"/>
                      </a:rPr>
                      <m:t>𝑦</m:t>
                    </m:r>
                  </m:oMath>
                </a14:m>
                <a:r>
                  <a:rPr lang="en-GB" sz="2800" dirty="0"/>
                  <a:t> </a:t>
                </a:r>
                <a:endParaRPr lang="ar-SA" sz="2800" dirty="0"/>
              </a:p>
            </p:txBody>
          </p:sp>
        </mc:Choice>
        <mc:Fallback xmlns="">
          <p:sp>
            <p:nvSpPr>
              <p:cNvPr id="6" name="TextBox 5">
                <a:extLst>
                  <a:ext uri="{FF2B5EF4-FFF2-40B4-BE49-F238E27FC236}">
                    <a16:creationId xmlns:a16="http://schemas.microsoft.com/office/drawing/2014/main" id="{E9F2E4EB-9B3E-5819-33B2-AB6A5514EE02}"/>
                  </a:ext>
                </a:extLst>
              </p:cNvPr>
              <p:cNvSpPr txBox="1">
                <a:spLocks noRot="1" noChangeAspect="1" noMove="1" noResize="1" noEditPoints="1" noAdjustHandles="1" noChangeArrowheads="1" noChangeShapeType="1" noTextEdit="1"/>
              </p:cNvSpPr>
              <p:nvPr/>
            </p:nvSpPr>
            <p:spPr>
              <a:xfrm>
                <a:off x="132537" y="1274866"/>
                <a:ext cx="11867786" cy="954107"/>
              </a:xfrm>
              <a:prstGeom prst="rect">
                <a:avLst/>
              </a:prstGeom>
              <a:blipFill>
                <a:blip r:embed="rId2"/>
                <a:stretch>
                  <a:fillRect l="-1079" t="-6369" r="-1541" b="-16561"/>
                </a:stretch>
              </a:blipFill>
            </p:spPr>
            <p:txBody>
              <a:bodyPr/>
              <a:lstStyle/>
              <a:p>
                <a:r>
                  <a:rPr lang="ar-SA">
                    <a:noFill/>
                  </a:rPr>
                  <a:t> </a:t>
                </a:r>
              </a:p>
            </p:txBody>
          </p:sp>
        </mc:Fallback>
      </mc:AlternateContent>
      <p:pic>
        <p:nvPicPr>
          <p:cNvPr id="7" name="Picture 6">
            <a:extLst>
              <a:ext uri="{FF2B5EF4-FFF2-40B4-BE49-F238E27FC236}">
                <a16:creationId xmlns:a16="http://schemas.microsoft.com/office/drawing/2014/main" id="{A54D4DC7-B66A-FE59-2EFE-52310A87F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78" y="2968703"/>
            <a:ext cx="4608585" cy="3118110"/>
          </a:xfrm>
          <a:prstGeom prst="rect">
            <a:avLst/>
          </a:prstGeom>
        </p:spPr>
      </p:pic>
      <p:pic>
        <p:nvPicPr>
          <p:cNvPr id="8" name="Picture 7">
            <a:extLst>
              <a:ext uri="{FF2B5EF4-FFF2-40B4-BE49-F238E27FC236}">
                <a16:creationId xmlns:a16="http://schemas.microsoft.com/office/drawing/2014/main" id="{C93FB7DD-2375-C094-26DC-00EE67713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38" y="2968703"/>
            <a:ext cx="4434849" cy="2944374"/>
          </a:xfrm>
          <a:prstGeom prst="rect">
            <a:avLst/>
          </a:prstGeom>
        </p:spPr>
      </p:pic>
      <p:sp>
        <p:nvSpPr>
          <p:cNvPr id="9" name="TextBox 8">
            <a:extLst>
              <a:ext uri="{FF2B5EF4-FFF2-40B4-BE49-F238E27FC236}">
                <a16:creationId xmlns:a16="http://schemas.microsoft.com/office/drawing/2014/main" id="{7BC298C6-4068-F030-851C-2ED711E1C337}"/>
              </a:ext>
            </a:extLst>
          </p:cNvPr>
          <p:cNvSpPr txBox="1"/>
          <p:nvPr/>
        </p:nvSpPr>
        <p:spPr>
          <a:xfrm>
            <a:off x="7117238" y="5995572"/>
            <a:ext cx="4883086" cy="646331"/>
          </a:xfrm>
          <a:prstGeom prst="rect">
            <a:avLst/>
          </a:prstGeom>
          <a:noFill/>
        </p:spPr>
        <p:txBody>
          <a:bodyPr wrap="square">
            <a:spAutoFit/>
          </a:bodyPr>
          <a:lstStyle/>
          <a:p>
            <a:r>
              <a:rPr lang="en-US" sz="1800" dirty="0">
                <a:solidFill>
                  <a:schemeClr val="tx1"/>
                </a:solidFill>
              </a:rPr>
              <a:t>Credit card applications</a:t>
            </a:r>
          </a:p>
          <a:p>
            <a:r>
              <a:rPr lang="en-US" dirty="0"/>
              <a:t>[Source] UCI Machine Learning Repository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215D14-163B-F602-01AA-E11A2062E746}"/>
                  </a:ext>
                </a:extLst>
              </p:cNvPr>
              <p:cNvSpPr txBox="1"/>
              <p:nvPr/>
            </p:nvSpPr>
            <p:spPr>
              <a:xfrm>
                <a:off x="736867" y="5995572"/>
                <a:ext cx="4883086" cy="646331"/>
              </a:xfrm>
              <a:prstGeom prst="rect">
                <a:avLst/>
              </a:prstGeom>
              <a:noFill/>
            </p:spPr>
            <p:txBody>
              <a:bodyPr wrap="square">
                <a:spAutoFit/>
              </a:bodyPr>
              <a:lstStyle/>
              <a:p>
                <a:r>
                  <a:rPr lang="en-US" sz="1800" dirty="0">
                    <a:solidFill>
                      <a:schemeClr val="tx1"/>
                    </a:solidFill>
                  </a:rPr>
                  <a:t>Solving a quadratic function</a:t>
                </a: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4</m:t>
                          </m:r>
                        </m:sup>
                      </m:sSup>
                      <m:r>
                        <a:rPr lang="en-US" i="1">
                          <a:latin typeface="Cambria Math" panose="02040503050406030204" pitchFamily="18" charset="0"/>
                        </a:rPr>
                        <m:t>−</m:t>
                      </m:r>
                      <m:r>
                        <a:rPr lang="en-US" i="1">
                          <a:latin typeface="Cambria Math" panose="02040503050406030204" pitchFamily="18" charset="0"/>
                        </a:rPr>
                        <m:t>5</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10</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1" name="TextBox 10">
                <a:extLst>
                  <a:ext uri="{FF2B5EF4-FFF2-40B4-BE49-F238E27FC236}">
                    <a16:creationId xmlns:a16="http://schemas.microsoft.com/office/drawing/2014/main" id="{2C215D14-163B-F602-01AA-E11A2062E746}"/>
                  </a:ext>
                </a:extLst>
              </p:cNvPr>
              <p:cNvSpPr txBox="1">
                <a:spLocks noRot="1" noChangeAspect="1" noMove="1" noResize="1" noEditPoints="1" noAdjustHandles="1" noChangeArrowheads="1" noChangeShapeType="1" noTextEdit="1"/>
              </p:cNvSpPr>
              <p:nvPr/>
            </p:nvSpPr>
            <p:spPr>
              <a:xfrm>
                <a:off x="736867" y="5995572"/>
                <a:ext cx="4883086" cy="646331"/>
              </a:xfrm>
              <a:prstGeom prst="rect">
                <a:avLst/>
              </a:prstGeom>
              <a:blipFill>
                <a:blip r:embed="rId5"/>
                <a:stretch>
                  <a:fillRect l="-1124" t="-4717" b="-2830"/>
                </a:stretch>
              </a:blipFill>
            </p:spPr>
            <p:txBody>
              <a:bodyPr/>
              <a:lstStyle/>
              <a:p>
                <a:r>
                  <a:rPr lang="ar-SA">
                    <a:noFill/>
                  </a:rPr>
                  <a:t> </a:t>
                </a:r>
              </a:p>
            </p:txBody>
          </p:sp>
        </mc:Fallback>
      </mc:AlternateContent>
    </p:spTree>
    <p:extLst>
      <p:ext uri="{BB962C8B-B14F-4D97-AF65-F5344CB8AC3E}">
        <p14:creationId xmlns:p14="http://schemas.microsoft.com/office/powerpoint/2010/main" val="229006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326FE-1632-8547-8647-D6F1E87766AB}"/>
            </a:ext>
          </a:extLst>
        </p:cNvPr>
        <p:cNvGrpSpPr/>
        <p:nvPr/>
      </p:nvGrpSpPr>
      <p:grpSpPr>
        <a:xfrm>
          <a:off x="0" y="0"/>
          <a:ext cx="0" cy="0"/>
          <a:chOff x="0" y="0"/>
          <a:chExt cx="0" cy="0"/>
        </a:xfrm>
      </p:grpSpPr>
      <p:sp>
        <p:nvSpPr>
          <p:cNvPr id="12" name="Arrow: Pentagon 11">
            <a:extLst>
              <a:ext uri="{FF2B5EF4-FFF2-40B4-BE49-F238E27FC236}">
                <a16:creationId xmlns:a16="http://schemas.microsoft.com/office/drawing/2014/main" id="{9F5FCDF5-96DE-3ED4-4457-B65D0301E386}"/>
              </a:ext>
            </a:extLst>
          </p:cNvPr>
          <p:cNvSpPr/>
          <p:nvPr/>
        </p:nvSpPr>
        <p:spPr>
          <a:xfrm>
            <a:off x="0" y="0"/>
            <a:ext cx="4873658"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t>Supervised learning</a:t>
            </a:r>
          </a:p>
        </p:txBody>
      </p:sp>
      <p:sp>
        <p:nvSpPr>
          <p:cNvPr id="3" name="TextBox 2">
            <a:extLst>
              <a:ext uri="{FF2B5EF4-FFF2-40B4-BE49-F238E27FC236}">
                <a16:creationId xmlns:a16="http://schemas.microsoft.com/office/drawing/2014/main" id="{E5331CA1-2B97-4081-8A32-E91EA3063074}"/>
              </a:ext>
            </a:extLst>
          </p:cNvPr>
          <p:cNvSpPr txBox="1"/>
          <p:nvPr/>
        </p:nvSpPr>
        <p:spPr>
          <a:xfrm>
            <a:off x="1745315" y="3279048"/>
            <a:ext cx="2841751" cy="461665"/>
          </a:xfrm>
          <a:prstGeom prst="rect">
            <a:avLst/>
          </a:prstGeom>
          <a:noFill/>
        </p:spPr>
        <p:txBody>
          <a:bodyPr wrap="square">
            <a:spAutoFit/>
          </a:bodyPr>
          <a:lstStyle/>
          <a:p>
            <a:pPr algn="ctr"/>
            <a:r>
              <a:rPr lang="en-US" sz="2400" dirty="0"/>
              <a:t>AND problem</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982B8B24-9BD6-C4CE-35B2-1C12D0D254AA}"/>
                  </a:ext>
                </a:extLst>
              </p:cNvPr>
              <p:cNvGraphicFramePr>
                <a:graphicFrameLocks noGrp="1"/>
              </p:cNvGraphicFramePr>
              <p:nvPr>
                <p:extLst>
                  <p:ext uri="{D42A27DB-BD31-4B8C-83A1-F6EECF244321}">
                    <p14:modId xmlns:p14="http://schemas.microsoft.com/office/powerpoint/2010/main" val="2470799539"/>
                  </p:ext>
                </p:extLst>
              </p:nvPr>
            </p:nvGraphicFramePr>
            <p:xfrm>
              <a:off x="1745317" y="3954590"/>
              <a:ext cx="2841750" cy="1955800"/>
            </p:xfrm>
            <a:graphic>
              <a:graphicData uri="http://schemas.openxmlformats.org/drawingml/2006/table">
                <a:tbl>
                  <a:tblPr firstRow="1" bandRow="1">
                    <a:tableStyleId>{1FECB4D8-DB02-4DC6-A0A2-4F2EBAE1DC90}</a:tableStyleId>
                  </a:tblPr>
                  <a:tblGrid>
                    <a:gridCol w="904182">
                      <a:extLst>
                        <a:ext uri="{9D8B030D-6E8A-4147-A177-3AD203B41FA5}">
                          <a16:colId xmlns:a16="http://schemas.microsoft.com/office/drawing/2014/main" val="3000522005"/>
                        </a:ext>
                      </a:extLst>
                    </a:gridCol>
                    <a:gridCol w="958946">
                      <a:extLst>
                        <a:ext uri="{9D8B030D-6E8A-4147-A177-3AD203B41FA5}">
                          <a16:colId xmlns:a16="http://schemas.microsoft.com/office/drawing/2014/main" val="1710858398"/>
                        </a:ext>
                      </a:extLst>
                    </a:gridCol>
                    <a:gridCol w="978622">
                      <a:extLst>
                        <a:ext uri="{9D8B030D-6E8A-4147-A177-3AD203B41FA5}">
                          <a16:colId xmlns:a16="http://schemas.microsoft.com/office/drawing/2014/main" val="1298846404"/>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oMath>
                            </m:oMathPara>
                          </a14:m>
                          <a:endParaRPr lang="en-US" dirty="0"/>
                        </a:p>
                      </a:txBody>
                      <a:tcPr/>
                    </a:tc>
                    <a:extLst>
                      <a:ext uri="{0D108BD9-81ED-4DB2-BD59-A6C34878D82A}">
                        <a16:rowId xmlns:a16="http://schemas.microsoft.com/office/drawing/2014/main" val="580500260"/>
                      </a:ext>
                    </a:extLst>
                  </a:tr>
                  <a:tr h="370840">
                    <a:tc>
                      <a:txBody>
                        <a:bodyPr/>
                        <a:lstStyle/>
                        <a:p>
                          <a:pPr algn="ctr"/>
                          <a:r>
                            <a:rPr lang="en-GB" sz="2000" dirty="0"/>
                            <a:t>0</a:t>
                          </a:r>
                          <a:endParaRPr lang="en-US" sz="2000" dirty="0"/>
                        </a:p>
                      </a:txBody>
                      <a:tcPr>
                        <a:solidFill>
                          <a:schemeClr val="bg1"/>
                        </a:solidFill>
                      </a:tcPr>
                    </a:tc>
                    <a:tc>
                      <a:txBody>
                        <a:bodyPr/>
                        <a:lstStyle/>
                        <a:p>
                          <a:pPr algn="ctr"/>
                          <a:r>
                            <a:rPr lang="en-GB" sz="2000" dirty="0"/>
                            <a:t>0</a:t>
                          </a:r>
                          <a:endParaRPr lang="en-US" sz="2000" dirty="0"/>
                        </a:p>
                      </a:txBody>
                      <a:tcPr>
                        <a:solidFill>
                          <a:schemeClr val="bg1"/>
                        </a:solidFill>
                      </a:tcPr>
                    </a:tc>
                    <a:tc>
                      <a:txBody>
                        <a:bodyPr/>
                        <a:lstStyle/>
                        <a:p>
                          <a:pPr algn="ctr"/>
                          <a:r>
                            <a:rPr lang="en-GB" sz="2000" dirty="0"/>
                            <a:t>0</a:t>
                          </a:r>
                          <a:endParaRPr lang="en-US" sz="2000" dirty="0"/>
                        </a:p>
                      </a:txBody>
                      <a:tcPr>
                        <a:solidFill>
                          <a:schemeClr val="bg1"/>
                        </a:solidFill>
                      </a:tcPr>
                    </a:tc>
                    <a:extLst>
                      <a:ext uri="{0D108BD9-81ED-4DB2-BD59-A6C34878D82A}">
                        <a16:rowId xmlns:a16="http://schemas.microsoft.com/office/drawing/2014/main" val="2217843063"/>
                      </a:ext>
                    </a:extLst>
                  </a:tr>
                  <a:tr h="370840">
                    <a:tc>
                      <a:txBody>
                        <a:bodyPr/>
                        <a:lstStyle/>
                        <a:p>
                          <a:pPr algn="ctr"/>
                          <a:r>
                            <a:rPr lang="en-GB" sz="2000" dirty="0"/>
                            <a:t>0</a:t>
                          </a:r>
                          <a:endParaRPr lang="en-US" sz="2000" dirty="0"/>
                        </a:p>
                      </a:txBody>
                      <a:tcPr>
                        <a:solidFill>
                          <a:schemeClr val="bg1"/>
                        </a:solidFill>
                      </a:tcPr>
                    </a:tc>
                    <a:tc>
                      <a:txBody>
                        <a:bodyPr/>
                        <a:lstStyle/>
                        <a:p>
                          <a:pPr algn="ctr"/>
                          <a:r>
                            <a:rPr lang="en-GB" sz="2000" dirty="0"/>
                            <a:t>1</a:t>
                          </a:r>
                          <a:endParaRPr lang="en-US" sz="2000" dirty="0"/>
                        </a:p>
                      </a:txBody>
                      <a:tcPr>
                        <a:solidFill>
                          <a:schemeClr val="bg1"/>
                        </a:solidFill>
                      </a:tcPr>
                    </a:tc>
                    <a:tc>
                      <a:txBody>
                        <a:bodyPr/>
                        <a:lstStyle/>
                        <a:p>
                          <a:pPr algn="ctr"/>
                          <a:r>
                            <a:rPr lang="en-GB" sz="2000" dirty="0"/>
                            <a:t>0</a:t>
                          </a:r>
                          <a:endParaRPr lang="en-US" sz="2000" dirty="0"/>
                        </a:p>
                      </a:txBody>
                      <a:tcPr>
                        <a:solidFill>
                          <a:schemeClr val="bg1"/>
                        </a:solidFill>
                      </a:tcPr>
                    </a:tc>
                    <a:extLst>
                      <a:ext uri="{0D108BD9-81ED-4DB2-BD59-A6C34878D82A}">
                        <a16:rowId xmlns:a16="http://schemas.microsoft.com/office/drawing/2014/main" val="137890681"/>
                      </a:ext>
                    </a:extLst>
                  </a:tr>
                  <a:tr h="370840">
                    <a:tc>
                      <a:txBody>
                        <a:bodyPr/>
                        <a:lstStyle/>
                        <a:p>
                          <a:pPr algn="ctr"/>
                          <a:r>
                            <a:rPr lang="en-GB" sz="2000" dirty="0"/>
                            <a:t>1</a:t>
                          </a:r>
                          <a:endParaRPr lang="en-US" sz="2000" dirty="0"/>
                        </a:p>
                      </a:txBody>
                      <a:tcPr>
                        <a:solidFill>
                          <a:schemeClr val="bg1"/>
                        </a:solidFill>
                      </a:tcPr>
                    </a:tc>
                    <a:tc>
                      <a:txBody>
                        <a:bodyPr/>
                        <a:lstStyle/>
                        <a:p>
                          <a:pPr algn="ctr"/>
                          <a:r>
                            <a:rPr lang="en-GB" sz="2000" dirty="0"/>
                            <a:t>0</a:t>
                          </a:r>
                          <a:endParaRPr lang="en-US" sz="2000" dirty="0"/>
                        </a:p>
                      </a:txBody>
                      <a:tcPr>
                        <a:solidFill>
                          <a:schemeClr val="bg1"/>
                        </a:solidFill>
                      </a:tcPr>
                    </a:tc>
                    <a:tc>
                      <a:txBody>
                        <a:bodyPr/>
                        <a:lstStyle/>
                        <a:p>
                          <a:pPr algn="ctr"/>
                          <a:r>
                            <a:rPr lang="en-GB" sz="2000" dirty="0"/>
                            <a:t>0</a:t>
                          </a:r>
                          <a:endParaRPr lang="en-US" sz="2000" dirty="0"/>
                        </a:p>
                      </a:txBody>
                      <a:tcPr>
                        <a:solidFill>
                          <a:schemeClr val="bg1"/>
                        </a:solidFill>
                      </a:tcPr>
                    </a:tc>
                    <a:extLst>
                      <a:ext uri="{0D108BD9-81ED-4DB2-BD59-A6C34878D82A}">
                        <a16:rowId xmlns:a16="http://schemas.microsoft.com/office/drawing/2014/main" val="506898070"/>
                      </a:ext>
                    </a:extLst>
                  </a:tr>
                  <a:tr h="370840">
                    <a:tc>
                      <a:txBody>
                        <a:bodyPr/>
                        <a:lstStyle/>
                        <a:p>
                          <a:pPr algn="ctr"/>
                          <a:r>
                            <a:rPr lang="en-GB" sz="2000" dirty="0"/>
                            <a:t>1</a:t>
                          </a:r>
                          <a:endParaRPr lang="en-US" sz="2000" dirty="0"/>
                        </a:p>
                      </a:txBody>
                      <a:tcPr>
                        <a:solidFill>
                          <a:schemeClr val="bg1"/>
                        </a:solidFill>
                      </a:tcPr>
                    </a:tc>
                    <a:tc>
                      <a:txBody>
                        <a:bodyPr/>
                        <a:lstStyle/>
                        <a:p>
                          <a:pPr algn="ctr"/>
                          <a:r>
                            <a:rPr lang="en-GB" sz="2000" dirty="0"/>
                            <a:t>1</a:t>
                          </a:r>
                          <a:endParaRPr lang="en-US" sz="2000" dirty="0"/>
                        </a:p>
                      </a:txBody>
                      <a:tcPr>
                        <a:solidFill>
                          <a:schemeClr val="bg1"/>
                        </a:solidFill>
                      </a:tcPr>
                    </a:tc>
                    <a:tc>
                      <a:txBody>
                        <a:bodyPr/>
                        <a:lstStyle/>
                        <a:p>
                          <a:pPr algn="ctr"/>
                          <a:r>
                            <a:rPr lang="en-GB" sz="2000" dirty="0"/>
                            <a:t>1</a:t>
                          </a:r>
                          <a:endParaRPr lang="en-US" sz="2000" dirty="0"/>
                        </a:p>
                      </a:txBody>
                      <a:tcPr>
                        <a:solidFill>
                          <a:schemeClr val="bg1"/>
                        </a:solidFill>
                      </a:tcPr>
                    </a:tc>
                    <a:extLst>
                      <a:ext uri="{0D108BD9-81ED-4DB2-BD59-A6C34878D82A}">
                        <a16:rowId xmlns:a16="http://schemas.microsoft.com/office/drawing/2014/main" val="4134061488"/>
                      </a:ext>
                    </a:extLst>
                  </a:tr>
                </a:tbl>
              </a:graphicData>
            </a:graphic>
          </p:graphicFrame>
        </mc:Choice>
        <mc:Fallback xmlns="">
          <p:graphicFrame>
            <p:nvGraphicFramePr>
              <p:cNvPr id="14" name="Table 13">
                <a:extLst>
                  <a:ext uri="{FF2B5EF4-FFF2-40B4-BE49-F238E27FC236}">
                    <a16:creationId xmlns:a16="http://schemas.microsoft.com/office/drawing/2014/main" id="{982B8B24-9BD6-C4CE-35B2-1C12D0D254AA}"/>
                  </a:ext>
                </a:extLst>
              </p:cNvPr>
              <p:cNvGraphicFramePr>
                <a:graphicFrameLocks noGrp="1"/>
              </p:cNvGraphicFramePr>
              <p:nvPr>
                <p:extLst>
                  <p:ext uri="{D42A27DB-BD31-4B8C-83A1-F6EECF244321}">
                    <p14:modId xmlns:p14="http://schemas.microsoft.com/office/powerpoint/2010/main" val="2470799539"/>
                  </p:ext>
                </p:extLst>
              </p:nvPr>
            </p:nvGraphicFramePr>
            <p:xfrm>
              <a:off x="1745317" y="3954590"/>
              <a:ext cx="2841750" cy="1955800"/>
            </p:xfrm>
            <a:graphic>
              <a:graphicData uri="http://schemas.openxmlformats.org/drawingml/2006/table">
                <a:tbl>
                  <a:tblPr firstRow="1" bandRow="1">
                    <a:tableStyleId>{1FECB4D8-DB02-4DC6-A0A2-4F2EBAE1DC90}</a:tableStyleId>
                  </a:tblPr>
                  <a:tblGrid>
                    <a:gridCol w="904182">
                      <a:extLst>
                        <a:ext uri="{9D8B030D-6E8A-4147-A177-3AD203B41FA5}">
                          <a16:colId xmlns:a16="http://schemas.microsoft.com/office/drawing/2014/main" val="3000522005"/>
                        </a:ext>
                      </a:extLst>
                    </a:gridCol>
                    <a:gridCol w="958946">
                      <a:extLst>
                        <a:ext uri="{9D8B030D-6E8A-4147-A177-3AD203B41FA5}">
                          <a16:colId xmlns:a16="http://schemas.microsoft.com/office/drawing/2014/main" val="1710858398"/>
                        </a:ext>
                      </a:extLst>
                    </a:gridCol>
                    <a:gridCol w="978622">
                      <a:extLst>
                        <a:ext uri="{9D8B030D-6E8A-4147-A177-3AD203B41FA5}">
                          <a16:colId xmlns:a16="http://schemas.microsoft.com/office/drawing/2014/main" val="1298846404"/>
                        </a:ext>
                      </a:extLst>
                    </a:gridCol>
                  </a:tblGrid>
                  <a:tr h="370840">
                    <a:tc>
                      <a:txBody>
                        <a:bodyPr/>
                        <a:lstStyle/>
                        <a:p>
                          <a:endParaRPr lang="ar-SA"/>
                        </a:p>
                      </a:txBody>
                      <a:tcPr>
                        <a:blipFill>
                          <a:blip r:embed="rId2"/>
                          <a:stretch>
                            <a:fillRect l="-671" t="-1639" r="-214765" b="-457377"/>
                          </a:stretch>
                        </a:blipFill>
                      </a:tcPr>
                    </a:tc>
                    <a:tc>
                      <a:txBody>
                        <a:bodyPr/>
                        <a:lstStyle/>
                        <a:p>
                          <a:endParaRPr lang="ar-SA"/>
                        </a:p>
                      </a:txBody>
                      <a:tcPr>
                        <a:blipFill>
                          <a:blip r:embed="rId2"/>
                          <a:stretch>
                            <a:fillRect l="-95541" t="-1639" r="-103822" b="-457377"/>
                          </a:stretch>
                        </a:blipFill>
                      </a:tcPr>
                    </a:tc>
                    <a:tc>
                      <a:txBody>
                        <a:bodyPr/>
                        <a:lstStyle/>
                        <a:p>
                          <a:endParaRPr lang="ar-SA"/>
                        </a:p>
                      </a:txBody>
                      <a:tcPr>
                        <a:blipFill>
                          <a:blip r:embed="rId2"/>
                          <a:stretch>
                            <a:fillRect l="-190683" t="-1639" r="-1242" b="-457377"/>
                          </a:stretch>
                        </a:blipFill>
                      </a:tcPr>
                    </a:tc>
                    <a:extLst>
                      <a:ext uri="{0D108BD9-81ED-4DB2-BD59-A6C34878D82A}">
                        <a16:rowId xmlns:a16="http://schemas.microsoft.com/office/drawing/2014/main" val="580500260"/>
                      </a:ext>
                    </a:extLst>
                  </a:tr>
                  <a:tr h="396240">
                    <a:tc>
                      <a:txBody>
                        <a:bodyPr/>
                        <a:lstStyle/>
                        <a:p>
                          <a:pPr algn="ctr"/>
                          <a:r>
                            <a:rPr lang="en-GB" sz="2000" dirty="0"/>
                            <a:t>0</a:t>
                          </a:r>
                          <a:endParaRPr lang="en-US" sz="2000" dirty="0"/>
                        </a:p>
                      </a:txBody>
                      <a:tcPr>
                        <a:solidFill>
                          <a:schemeClr val="bg1"/>
                        </a:solidFill>
                      </a:tcPr>
                    </a:tc>
                    <a:tc>
                      <a:txBody>
                        <a:bodyPr/>
                        <a:lstStyle/>
                        <a:p>
                          <a:pPr algn="ctr"/>
                          <a:r>
                            <a:rPr lang="en-GB" sz="2000" dirty="0"/>
                            <a:t>0</a:t>
                          </a:r>
                          <a:endParaRPr lang="en-US" sz="2000" dirty="0"/>
                        </a:p>
                      </a:txBody>
                      <a:tcPr>
                        <a:solidFill>
                          <a:schemeClr val="bg1"/>
                        </a:solidFill>
                      </a:tcPr>
                    </a:tc>
                    <a:tc>
                      <a:txBody>
                        <a:bodyPr/>
                        <a:lstStyle/>
                        <a:p>
                          <a:pPr algn="ctr"/>
                          <a:r>
                            <a:rPr lang="en-GB" sz="2000" dirty="0"/>
                            <a:t>0</a:t>
                          </a:r>
                          <a:endParaRPr lang="en-US" sz="2000" dirty="0"/>
                        </a:p>
                      </a:txBody>
                      <a:tcPr>
                        <a:solidFill>
                          <a:schemeClr val="bg1"/>
                        </a:solidFill>
                      </a:tcPr>
                    </a:tc>
                    <a:extLst>
                      <a:ext uri="{0D108BD9-81ED-4DB2-BD59-A6C34878D82A}">
                        <a16:rowId xmlns:a16="http://schemas.microsoft.com/office/drawing/2014/main" val="2217843063"/>
                      </a:ext>
                    </a:extLst>
                  </a:tr>
                  <a:tr h="396240">
                    <a:tc>
                      <a:txBody>
                        <a:bodyPr/>
                        <a:lstStyle/>
                        <a:p>
                          <a:pPr algn="ctr"/>
                          <a:r>
                            <a:rPr lang="en-GB" sz="2000" dirty="0"/>
                            <a:t>0</a:t>
                          </a:r>
                          <a:endParaRPr lang="en-US" sz="2000" dirty="0"/>
                        </a:p>
                      </a:txBody>
                      <a:tcPr>
                        <a:solidFill>
                          <a:schemeClr val="bg1"/>
                        </a:solidFill>
                      </a:tcPr>
                    </a:tc>
                    <a:tc>
                      <a:txBody>
                        <a:bodyPr/>
                        <a:lstStyle/>
                        <a:p>
                          <a:pPr algn="ctr"/>
                          <a:r>
                            <a:rPr lang="en-GB" sz="2000" dirty="0"/>
                            <a:t>1</a:t>
                          </a:r>
                          <a:endParaRPr lang="en-US" sz="2000" dirty="0"/>
                        </a:p>
                      </a:txBody>
                      <a:tcPr>
                        <a:solidFill>
                          <a:schemeClr val="bg1"/>
                        </a:solidFill>
                      </a:tcPr>
                    </a:tc>
                    <a:tc>
                      <a:txBody>
                        <a:bodyPr/>
                        <a:lstStyle/>
                        <a:p>
                          <a:pPr algn="ctr"/>
                          <a:r>
                            <a:rPr lang="en-GB" sz="2000" dirty="0"/>
                            <a:t>0</a:t>
                          </a:r>
                          <a:endParaRPr lang="en-US" sz="2000" dirty="0"/>
                        </a:p>
                      </a:txBody>
                      <a:tcPr>
                        <a:solidFill>
                          <a:schemeClr val="bg1"/>
                        </a:solidFill>
                      </a:tcPr>
                    </a:tc>
                    <a:extLst>
                      <a:ext uri="{0D108BD9-81ED-4DB2-BD59-A6C34878D82A}">
                        <a16:rowId xmlns:a16="http://schemas.microsoft.com/office/drawing/2014/main" val="137890681"/>
                      </a:ext>
                    </a:extLst>
                  </a:tr>
                  <a:tr h="396240">
                    <a:tc>
                      <a:txBody>
                        <a:bodyPr/>
                        <a:lstStyle/>
                        <a:p>
                          <a:pPr algn="ctr"/>
                          <a:r>
                            <a:rPr lang="en-GB" sz="2000" dirty="0"/>
                            <a:t>1</a:t>
                          </a:r>
                          <a:endParaRPr lang="en-US" sz="2000" dirty="0"/>
                        </a:p>
                      </a:txBody>
                      <a:tcPr>
                        <a:solidFill>
                          <a:schemeClr val="bg1"/>
                        </a:solidFill>
                      </a:tcPr>
                    </a:tc>
                    <a:tc>
                      <a:txBody>
                        <a:bodyPr/>
                        <a:lstStyle/>
                        <a:p>
                          <a:pPr algn="ctr"/>
                          <a:r>
                            <a:rPr lang="en-GB" sz="2000" dirty="0"/>
                            <a:t>0</a:t>
                          </a:r>
                          <a:endParaRPr lang="en-US" sz="2000" dirty="0"/>
                        </a:p>
                      </a:txBody>
                      <a:tcPr>
                        <a:solidFill>
                          <a:schemeClr val="bg1"/>
                        </a:solidFill>
                      </a:tcPr>
                    </a:tc>
                    <a:tc>
                      <a:txBody>
                        <a:bodyPr/>
                        <a:lstStyle/>
                        <a:p>
                          <a:pPr algn="ctr"/>
                          <a:r>
                            <a:rPr lang="en-GB" sz="2000" dirty="0"/>
                            <a:t>0</a:t>
                          </a:r>
                          <a:endParaRPr lang="en-US" sz="2000" dirty="0"/>
                        </a:p>
                      </a:txBody>
                      <a:tcPr>
                        <a:solidFill>
                          <a:schemeClr val="bg1"/>
                        </a:solidFill>
                      </a:tcPr>
                    </a:tc>
                    <a:extLst>
                      <a:ext uri="{0D108BD9-81ED-4DB2-BD59-A6C34878D82A}">
                        <a16:rowId xmlns:a16="http://schemas.microsoft.com/office/drawing/2014/main" val="506898070"/>
                      </a:ext>
                    </a:extLst>
                  </a:tr>
                  <a:tr h="396240">
                    <a:tc>
                      <a:txBody>
                        <a:bodyPr/>
                        <a:lstStyle/>
                        <a:p>
                          <a:pPr algn="ctr"/>
                          <a:r>
                            <a:rPr lang="en-GB" sz="2000" dirty="0"/>
                            <a:t>1</a:t>
                          </a:r>
                          <a:endParaRPr lang="en-US" sz="2000" dirty="0"/>
                        </a:p>
                      </a:txBody>
                      <a:tcPr>
                        <a:solidFill>
                          <a:schemeClr val="bg1"/>
                        </a:solidFill>
                      </a:tcPr>
                    </a:tc>
                    <a:tc>
                      <a:txBody>
                        <a:bodyPr/>
                        <a:lstStyle/>
                        <a:p>
                          <a:pPr algn="ctr"/>
                          <a:r>
                            <a:rPr lang="en-GB" sz="2000" dirty="0"/>
                            <a:t>1</a:t>
                          </a:r>
                          <a:endParaRPr lang="en-US" sz="2000" dirty="0"/>
                        </a:p>
                      </a:txBody>
                      <a:tcPr>
                        <a:solidFill>
                          <a:schemeClr val="bg1"/>
                        </a:solidFill>
                      </a:tcPr>
                    </a:tc>
                    <a:tc>
                      <a:txBody>
                        <a:bodyPr/>
                        <a:lstStyle/>
                        <a:p>
                          <a:pPr algn="ctr"/>
                          <a:r>
                            <a:rPr lang="en-GB" sz="2000" dirty="0"/>
                            <a:t>1</a:t>
                          </a:r>
                          <a:endParaRPr lang="en-US" sz="2000" dirty="0"/>
                        </a:p>
                      </a:txBody>
                      <a:tcPr>
                        <a:solidFill>
                          <a:schemeClr val="bg1"/>
                        </a:solidFill>
                      </a:tcPr>
                    </a:tc>
                    <a:extLst>
                      <a:ext uri="{0D108BD9-81ED-4DB2-BD59-A6C34878D82A}">
                        <a16:rowId xmlns:a16="http://schemas.microsoft.com/office/drawing/2014/main" val="4134061488"/>
                      </a:ext>
                    </a:extLst>
                  </a:tr>
                </a:tbl>
              </a:graphicData>
            </a:graphic>
          </p:graphicFrame>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5E33D9-AC7C-8C1B-BA14-74AF14709E87}"/>
                  </a:ext>
                </a:extLst>
              </p:cNvPr>
              <p:cNvSpPr txBox="1"/>
              <p:nvPr/>
            </p:nvSpPr>
            <p:spPr>
              <a:xfrm>
                <a:off x="821703" y="1410878"/>
                <a:ext cx="10548594" cy="1569660"/>
              </a:xfrm>
              <a:prstGeom prst="rect">
                <a:avLst/>
              </a:prstGeom>
              <a:noFill/>
            </p:spPr>
            <p:txBody>
              <a:bodyPr wrap="square">
                <a:spAutoFit/>
              </a:bodyPr>
              <a:lstStyle/>
              <a:p>
                <a:pPr algn="ctr"/>
                <a:r>
                  <a:rPr lang="en-GB" sz="3200" dirty="0"/>
                  <a:t>Classification tasks (</a:t>
                </a:r>
                <a14:m>
                  <m:oMath xmlns:m="http://schemas.openxmlformats.org/officeDocument/2006/math">
                    <m:r>
                      <a:rPr lang="en-GB" sz="3200" i="1">
                        <a:latin typeface="Cambria Math" panose="02040503050406030204" pitchFamily="18" charset="0"/>
                      </a:rPr>
                      <m:t>𝑦</m:t>
                    </m:r>
                  </m:oMath>
                </a14:m>
                <a:r>
                  <a:rPr lang="en-GB" sz="3200" dirty="0"/>
                  <a:t> is categorical)</a:t>
                </a:r>
              </a:p>
              <a:p>
                <a:pPr algn="ctr"/>
                <a:r>
                  <a:rPr lang="en-GB" sz="3200" dirty="0"/>
                  <a:t>Finding </a:t>
                </a:r>
                <a14:m>
                  <m:oMath xmlns:m="http://schemas.openxmlformats.org/officeDocument/2006/math">
                    <m:r>
                      <a:rPr lang="en-GB" sz="3200" i="1">
                        <a:latin typeface="Cambria Math" panose="02040503050406030204" pitchFamily="18" charset="0"/>
                      </a:rPr>
                      <m:t>h</m:t>
                    </m:r>
                    <m:d>
                      <m:dPr>
                        <m:ctrlPr>
                          <a:rPr lang="en-US" sz="3200" i="1">
                            <a:latin typeface="Cambria Math" panose="02040503050406030204" pitchFamily="18" charset="0"/>
                          </a:rPr>
                        </m:ctrlPr>
                      </m:dPr>
                      <m:e>
                        <m:r>
                          <a:rPr lang="en-GB" sz="3200" i="1">
                            <a:latin typeface="Cambria Math" panose="02040503050406030204" pitchFamily="18" charset="0"/>
                          </a:rPr>
                          <m:t>𝑋</m:t>
                        </m:r>
                      </m:e>
                    </m:d>
                  </m:oMath>
                </a14:m>
                <a:r>
                  <a:rPr lang="en-GB" sz="3200" dirty="0"/>
                  <a:t> is learning a decision boundary</a:t>
                </a:r>
              </a:p>
              <a:p>
                <a:pPr algn="ctr"/>
                <a:endParaRPr lang="ar-SA" sz="3200" dirty="0"/>
              </a:p>
            </p:txBody>
          </p:sp>
        </mc:Choice>
        <mc:Fallback xmlns="">
          <p:sp>
            <p:nvSpPr>
              <p:cNvPr id="15" name="TextBox 14">
                <a:extLst>
                  <a:ext uri="{FF2B5EF4-FFF2-40B4-BE49-F238E27FC236}">
                    <a16:creationId xmlns:a16="http://schemas.microsoft.com/office/drawing/2014/main" id="{A75E33D9-AC7C-8C1B-BA14-74AF14709E87}"/>
                  </a:ext>
                </a:extLst>
              </p:cNvPr>
              <p:cNvSpPr txBox="1">
                <a:spLocks noRot="1" noChangeAspect="1" noMove="1" noResize="1" noEditPoints="1" noAdjustHandles="1" noChangeArrowheads="1" noChangeShapeType="1" noTextEdit="1"/>
              </p:cNvSpPr>
              <p:nvPr/>
            </p:nvSpPr>
            <p:spPr>
              <a:xfrm>
                <a:off x="821703" y="1410878"/>
                <a:ext cx="10548594" cy="1569660"/>
              </a:xfrm>
              <a:prstGeom prst="rect">
                <a:avLst/>
              </a:prstGeom>
              <a:blipFill>
                <a:blip r:embed="rId3"/>
                <a:stretch>
                  <a:fillRect t="-4651"/>
                </a:stretch>
              </a:blipFill>
            </p:spPr>
            <p:txBody>
              <a:bodyPr/>
              <a:lstStyle/>
              <a:p>
                <a:r>
                  <a:rPr lang="ar-SA">
                    <a:noFill/>
                  </a:rPr>
                  <a:t> </a:t>
                </a:r>
              </a:p>
            </p:txBody>
          </p:sp>
        </mc:Fallback>
      </mc:AlternateContent>
      <p:pic>
        <p:nvPicPr>
          <p:cNvPr id="18" name="Picture 17">
            <a:extLst>
              <a:ext uri="{FF2B5EF4-FFF2-40B4-BE49-F238E27FC236}">
                <a16:creationId xmlns:a16="http://schemas.microsoft.com/office/drawing/2014/main" id="{BA5CFC02-BB9B-24EF-AF7A-C576EDC0E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301" y="3679887"/>
            <a:ext cx="3654382" cy="2505205"/>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529FCD8-96E9-DDC5-1973-5CE808172BD4}"/>
                  </a:ext>
                </a:extLst>
              </p:cNvPr>
              <p:cNvSpPr txBox="1"/>
              <p:nvPr/>
            </p:nvSpPr>
            <p:spPr>
              <a:xfrm>
                <a:off x="8389856" y="6081397"/>
                <a:ext cx="9049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ar-SA" dirty="0"/>
              </a:p>
            </p:txBody>
          </p:sp>
        </mc:Choice>
        <mc:Fallback xmlns="">
          <p:sp>
            <p:nvSpPr>
              <p:cNvPr id="20" name="TextBox 19">
                <a:extLst>
                  <a:ext uri="{FF2B5EF4-FFF2-40B4-BE49-F238E27FC236}">
                    <a16:creationId xmlns:a16="http://schemas.microsoft.com/office/drawing/2014/main" id="{9529FCD8-96E9-DDC5-1973-5CE808172BD4}"/>
                  </a:ext>
                </a:extLst>
              </p:cNvPr>
              <p:cNvSpPr txBox="1">
                <a:spLocks noRot="1" noChangeAspect="1" noMove="1" noResize="1" noEditPoints="1" noAdjustHandles="1" noChangeArrowheads="1" noChangeShapeType="1" noTextEdit="1"/>
              </p:cNvSpPr>
              <p:nvPr/>
            </p:nvSpPr>
            <p:spPr>
              <a:xfrm>
                <a:off x="8389856" y="6081397"/>
                <a:ext cx="904972" cy="369332"/>
              </a:xfrm>
              <a:prstGeom prst="rect">
                <a:avLst/>
              </a:prstGeom>
              <a:blipFill>
                <a:blip r:embed="rId5"/>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99633F-2D42-9278-F7D8-8AFD77D71C84}"/>
                  </a:ext>
                </a:extLst>
              </p:cNvPr>
              <p:cNvSpPr txBox="1"/>
              <p:nvPr/>
            </p:nvSpPr>
            <p:spPr>
              <a:xfrm>
                <a:off x="6124280" y="4607529"/>
                <a:ext cx="9049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GB" b="0" i="1" smtClean="0">
                              <a:latin typeface="Cambria Math" panose="02040503050406030204" pitchFamily="18" charset="0"/>
                            </a:rPr>
                            <m:t>2</m:t>
                          </m:r>
                        </m:sub>
                      </m:sSub>
                    </m:oMath>
                  </m:oMathPara>
                </a14:m>
                <a:endParaRPr lang="ar-SA" dirty="0"/>
              </a:p>
            </p:txBody>
          </p:sp>
        </mc:Choice>
        <mc:Fallback xmlns="">
          <p:sp>
            <p:nvSpPr>
              <p:cNvPr id="21" name="TextBox 20">
                <a:extLst>
                  <a:ext uri="{FF2B5EF4-FFF2-40B4-BE49-F238E27FC236}">
                    <a16:creationId xmlns:a16="http://schemas.microsoft.com/office/drawing/2014/main" id="{8E99633F-2D42-9278-F7D8-8AFD77D71C84}"/>
                  </a:ext>
                </a:extLst>
              </p:cNvPr>
              <p:cNvSpPr txBox="1">
                <a:spLocks noRot="1" noChangeAspect="1" noMove="1" noResize="1" noEditPoints="1" noAdjustHandles="1" noChangeArrowheads="1" noChangeShapeType="1" noTextEdit="1"/>
              </p:cNvSpPr>
              <p:nvPr/>
            </p:nvSpPr>
            <p:spPr>
              <a:xfrm>
                <a:off x="6124280" y="4607529"/>
                <a:ext cx="904972" cy="369332"/>
              </a:xfrm>
              <a:prstGeom prst="rect">
                <a:avLst/>
              </a:prstGeom>
              <a:blipFill>
                <a:blip r:embed="rId6"/>
                <a:stretch>
                  <a:fillRect/>
                </a:stretch>
              </a:blipFill>
            </p:spPr>
            <p:txBody>
              <a:bodyPr/>
              <a:lstStyle/>
              <a:p>
                <a:r>
                  <a:rPr lang="ar-SA">
                    <a:noFill/>
                  </a:rPr>
                  <a:t> </a:t>
                </a:r>
              </a:p>
            </p:txBody>
          </p:sp>
        </mc:Fallback>
      </mc:AlternateContent>
    </p:spTree>
    <p:extLst>
      <p:ext uri="{BB962C8B-B14F-4D97-AF65-F5344CB8AC3E}">
        <p14:creationId xmlns:p14="http://schemas.microsoft.com/office/powerpoint/2010/main" val="3848759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4919F-97C4-3DDF-7DBF-A84DDE930D63}"/>
            </a:ext>
          </a:extLst>
        </p:cNvPr>
        <p:cNvGrpSpPr/>
        <p:nvPr/>
      </p:nvGrpSpPr>
      <p:grpSpPr>
        <a:xfrm>
          <a:off x="0" y="0"/>
          <a:ext cx="0" cy="0"/>
          <a:chOff x="0" y="0"/>
          <a:chExt cx="0" cy="0"/>
        </a:xfrm>
      </p:grpSpPr>
      <p:sp>
        <p:nvSpPr>
          <p:cNvPr id="12" name="Arrow: Pentagon 11">
            <a:extLst>
              <a:ext uri="{FF2B5EF4-FFF2-40B4-BE49-F238E27FC236}">
                <a16:creationId xmlns:a16="http://schemas.microsoft.com/office/drawing/2014/main" id="{54C1B30A-1A01-8172-3666-F1B69B727623}"/>
              </a:ext>
            </a:extLst>
          </p:cNvPr>
          <p:cNvSpPr/>
          <p:nvPr/>
        </p:nvSpPr>
        <p:spPr>
          <a:xfrm>
            <a:off x="0" y="0"/>
            <a:ext cx="4873658"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t>Supervised learning</a:t>
            </a:r>
          </a:p>
        </p:txBody>
      </p:sp>
      <p:sp>
        <p:nvSpPr>
          <p:cNvPr id="5" name="TextBox 4">
            <a:extLst>
              <a:ext uri="{FF2B5EF4-FFF2-40B4-BE49-F238E27FC236}">
                <a16:creationId xmlns:a16="http://schemas.microsoft.com/office/drawing/2014/main" id="{1A4FA786-5C8A-4274-3E9B-AFB432E88BBB}"/>
              </a:ext>
            </a:extLst>
          </p:cNvPr>
          <p:cNvSpPr txBox="1"/>
          <p:nvPr/>
        </p:nvSpPr>
        <p:spPr>
          <a:xfrm>
            <a:off x="999510" y="6065679"/>
            <a:ext cx="4590585" cy="923330"/>
          </a:xfrm>
          <a:prstGeom prst="rect">
            <a:avLst/>
          </a:prstGeom>
          <a:noFill/>
        </p:spPr>
        <p:txBody>
          <a:bodyPr wrap="square">
            <a:spAutoFit/>
          </a:bodyPr>
          <a:lstStyle>
            <a:defPPr>
              <a:defRPr lang="en-US"/>
            </a:defPPr>
            <a:lvl1pPr algn="ctr"/>
          </a:lstStyle>
          <a:p>
            <a:pPr algn="l"/>
            <a:r>
              <a:rPr lang="en-US" dirty="0"/>
              <a:t>Tadawul All Share Index (TASI) 1996 – 1997</a:t>
            </a:r>
          </a:p>
          <a:p>
            <a:pPr algn="l"/>
            <a:r>
              <a:rPr lang="en-US" dirty="0"/>
              <a:t>[Source] Saudi Stock Exchange</a:t>
            </a:r>
          </a:p>
          <a:p>
            <a:pPr algn="l"/>
            <a:endParaRPr lang="en-US" dirty="0"/>
          </a:p>
        </p:txBody>
      </p:sp>
      <p:pic>
        <p:nvPicPr>
          <p:cNvPr id="6" name="Picture 5">
            <a:extLst>
              <a:ext uri="{FF2B5EF4-FFF2-40B4-BE49-F238E27FC236}">
                <a16:creationId xmlns:a16="http://schemas.microsoft.com/office/drawing/2014/main" id="{7BE46BD3-E53F-3624-C9F8-540D813DA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703" y="3220819"/>
            <a:ext cx="4208719" cy="2844860"/>
          </a:xfrm>
          <a:prstGeom prst="rect">
            <a:avLst/>
          </a:prstGeom>
        </p:spPr>
      </p:pic>
      <p:grpSp>
        <p:nvGrpSpPr>
          <p:cNvPr id="28" name="Group 27">
            <a:extLst>
              <a:ext uri="{FF2B5EF4-FFF2-40B4-BE49-F238E27FC236}">
                <a16:creationId xmlns:a16="http://schemas.microsoft.com/office/drawing/2014/main" id="{CCE944FF-6022-22A8-B1B8-A76B4C24FE89}"/>
              </a:ext>
            </a:extLst>
          </p:cNvPr>
          <p:cNvGrpSpPr/>
          <p:nvPr/>
        </p:nvGrpSpPr>
        <p:grpSpPr>
          <a:xfrm>
            <a:off x="6983771" y="3220819"/>
            <a:ext cx="4208719" cy="2844860"/>
            <a:chOff x="6683842" y="2516935"/>
            <a:chExt cx="4208719" cy="2844860"/>
          </a:xfrm>
        </p:grpSpPr>
        <p:pic>
          <p:nvPicPr>
            <p:cNvPr id="8" name="Picture 7">
              <a:extLst>
                <a:ext uri="{FF2B5EF4-FFF2-40B4-BE49-F238E27FC236}">
                  <a16:creationId xmlns:a16="http://schemas.microsoft.com/office/drawing/2014/main" id="{EF979B74-4462-BDE7-C80C-DCCF47B51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842" y="2516935"/>
              <a:ext cx="4208719" cy="2844860"/>
            </a:xfrm>
            <a:prstGeom prst="rect">
              <a:avLst/>
            </a:prstGeom>
          </p:spPr>
        </p:pic>
        <p:sp>
          <p:nvSpPr>
            <p:cNvPr id="13" name="Oval 12">
              <a:extLst>
                <a:ext uri="{FF2B5EF4-FFF2-40B4-BE49-F238E27FC236}">
                  <a16:creationId xmlns:a16="http://schemas.microsoft.com/office/drawing/2014/main" id="{A8134647-8DFB-22F0-424D-6E0059CD9F03}"/>
                </a:ext>
              </a:extLst>
            </p:cNvPr>
            <p:cNvSpPr/>
            <p:nvPr/>
          </p:nvSpPr>
          <p:spPr>
            <a:xfrm>
              <a:off x="8282319" y="4749445"/>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EFEFA4C-E1D8-3212-FDA2-C9A75BB6B809}"/>
                </a:ext>
              </a:extLst>
            </p:cNvPr>
            <p:cNvCxnSpPr>
              <a:cxnSpLocks/>
            </p:cNvCxnSpPr>
            <p:nvPr/>
          </p:nvCxnSpPr>
          <p:spPr>
            <a:xfrm flipV="1">
              <a:off x="8300075" y="4274820"/>
              <a:ext cx="0" cy="4974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4E83507-8F2F-4172-C01F-F34A0BC7F4DE}"/>
                </a:ext>
              </a:extLst>
            </p:cNvPr>
            <p:cNvSpPr/>
            <p:nvPr/>
          </p:nvSpPr>
          <p:spPr>
            <a:xfrm>
              <a:off x="7600217" y="4173876"/>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D085378-C4D0-0754-EF04-E93A643BF0C1}"/>
                </a:ext>
              </a:extLst>
            </p:cNvPr>
            <p:cNvCxnSpPr>
              <a:cxnSpLocks/>
            </p:cNvCxnSpPr>
            <p:nvPr/>
          </p:nvCxnSpPr>
          <p:spPr>
            <a:xfrm flipV="1">
              <a:off x="7626846" y="4214155"/>
              <a:ext cx="0" cy="464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722B74-ACF8-5392-8EB7-8646E2C4DF43}"/>
                </a:ext>
              </a:extLst>
            </p:cNvPr>
            <p:cNvCxnSpPr>
              <a:cxnSpLocks/>
            </p:cNvCxnSpPr>
            <p:nvPr/>
          </p:nvCxnSpPr>
          <p:spPr>
            <a:xfrm flipV="1">
              <a:off x="8944114" y="3867150"/>
              <a:ext cx="0" cy="4002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A710D58-4C1A-E4EF-66D8-F7A2D540AB3E}"/>
                </a:ext>
              </a:extLst>
            </p:cNvPr>
            <p:cNvSpPr/>
            <p:nvPr/>
          </p:nvSpPr>
          <p:spPr>
            <a:xfrm>
              <a:off x="8922991" y="4262651"/>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DB7B913-A94A-9817-16FC-131D64CB40E8}"/>
                </a:ext>
              </a:extLst>
            </p:cNvPr>
            <p:cNvSpPr/>
            <p:nvPr/>
          </p:nvSpPr>
          <p:spPr>
            <a:xfrm>
              <a:off x="9962417" y="2795926"/>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FD9B436-4540-E228-248D-D21DE874FA3B}"/>
                </a:ext>
              </a:extLst>
            </p:cNvPr>
            <p:cNvCxnSpPr>
              <a:cxnSpLocks/>
            </p:cNvCxnSpPr>
            <p:nvPr/>
          </p:nvCxnSpPr>
          <p:spPr>
            <a:xfrm flipV="1">
              <a:off x="9991626" y="2841645"/>
              <a:ext cx="0" cy="4002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1CE5E02-89B7-CEE4-D291-86EE815B421C}"/>
                  </a:ext>
                </a:extLst>
              </p:cNvPr>
              <p:cNvSpPr txBox="1"/>
              <p:nvPr/>
            </p:nvSpPr>
            <p:spPr>
              <a:xfrm>
                <a:off x="821703" y="1410878"/>
                <a:ext cx="10548594" cy="1569660"/>
              </a:xfrm>
              <a:prstGeom prst="rect">
                <a:avLst/>
              </a:prstGeom>
              <a:noFill/>
            </p:spPr>
            <p:txBody>
              <a:bodyPr wrap="square">
                <a:spAutoFit/>
              </a:bodyPr>
              <a:lstStyle/>
              <a:p>
                <a:pPr algn="ctr"/>
                <a:r>
                  <a:rPr lang="en-GB" sz="3200" dirty="0"/>
                  <a:t>Regression tasks (</a:t>
                </a:r>
                <a14:m>
                  <m:oMath xmlns:m="http://schemas.openxmlformats.org/officeDocument/2006/math">
                    <m:r>
                      <a:rPr lang="en-GB" sz="3200" i="1">
                        <a:latin typeface="Cambria Math" panose="02040503050406030204" pitchFamily="18" charset="0"/>
                      </a:rPr>
                      <m:t>𝑦</m:t>
                    </m:r>
                  </m:oMath>
                </a14:m>
                <a:r>
                  <a:rPr lang="en-GB" sz="3200" dirty="0"/>
                  <a:t> is continuous)</a:t>
                </a:r>
              </a:p>
              <a:p>
                <a:pPr algn="ctr"/>
                <a:r>
                  <a:rPr lang="en-GB" sz="3200" dirty="0"/>
                  <a:t>Finding </a:t>
                </a:r>
                <a14:m>
                  <m:oMath xmlns:m="http://schemas.openxmlformats.org/officeDocument/2006/math">
                    <m:r>
                      <a:rPr lang="en-GB" sz="3200" i="1">
                        <a:latin typeface="Cambria Math" panose="02040503050406030204" pitchFamily="18" charset="0"/>
                      </a:rPr>
                      <m:t>h</m:t>
                    </m:r>
                    <m:d>
                      <m:dPr>
                        <m:ctrlPr>
                          <a:rPr lang="en-US" sz="3200" i="1">
                            <a:latin typeface="Cambria Math" panose="02040503050406030204" pitchFamily="18" charset="0"/>
                          </a:rPr>
                        </m:ctrlPr>
                      </m:dPr>
                      <m:e>
                        <m:r>
                          <a:rPr lang="en-GB" sz="3200" i="1">
                            <a:latin typeface="Cambria Math" panose="02040503050406030204" pitchFamily="18" charset="0"/>
                          </a:rPr>
                          <m:t>𝑋</m:t>
                        </m:r>
                      </m:e>
                    </m:d>
                  </m:oMath>
                </a14:m>
                <a:r>
                  <a:rPr lang="en-GB" sz="3200" dirty="0"/>
                  <a:t> is learning the least squares line</a:t>
                </a:r>
              </a:p>
              <a:p>
                <a:pPr algn="ctr"/>
                <a:endParaRPr lang="ar-SA" sz="3200" dirty="0"/>
              </a:p>
            </p:txBody>
          </p:sp>
        </mc:Choice>
        <mc:Fallback xmlns="">
          <p:sp>
            <p:nvSpPr>
              <p:cNvPr id="30" name="TextBox 29">
                <a:extLst>
                  <a:ext uri="{FF2B5EF4-FFF2-40B4-BE49-F238E27FC236}">
                    <a16:creationId xmlns:a16="http://schemas.microsoft.com/office/drawing/2014/main" id="{D1CE5E02-89B7-CEE4-D291-86EE815B421C}"/>
                  </a:ext>
                </a:extLst>
              </p:cNvPr>
              <p:cNvSpPr txBox="1">
                <a:spLocks noRot="1" noChangeAspect="1" noMove="1" noResize="1" noEditPoints="1" noAdjustHandles="1" noChangeArrowheads="1" noChangeShapeType="1" noTextEdit="1"/>
              </p:cNvSpPr>
              <p:nvPr/>
            </p:nvSpPr>
            <p:spPr>
              <a:xfrm>
                <a:off x="821703" y="1410878"/>
                <a:ext cx="10548594" cy="1569660"/>
              </a:xfrm>
              <a:prstGeom prst="rect">
                <a:avLst/>
              </a:prstGeom>
              <a:blipFill>
                <a:blip r:embed="rId4"/>
                <a:stretch>
                  <a:fillRect t="-4651"/>
                </a:stretch>
              </a:blipFill>
            </p:spPr>
            <p:txBody>
              <a:bodyPr/>
              <a:lstStyle/>
              <a:p>
                <a:r>
                  <a:rPr lang="ar-SA">
                    <a:noFill/>
                  </a:rPr>
                  <a:t> </a:t>
                </a:r>
              </a:p>
            </p:txBody>
          </p:sp>
        </mc:Fallback>
      </mc:AlternateContent>
    </p:spTree>
    <p:extLst>
      <p:ext uri="{BB962C8B-B14F-4D97-AF65-F5344CB8AC3E}">
        <p14:creationId xmlns:p14="http://schemas.microsoft.com/office/powerpoint/2010/main" val="4072628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20789-9F3E-C3CB-5508-19ECBF48A2B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58A5C8-11BD-5A6A-6C39-29EB9046AFCC}"/>
                  </a:ext>
                </a:extLst>
              </p:cNvPr>
              <p:cNvSpPr txBox="1"/>
              <p:nvPr/>
            </p:nvSpPr>
            <p:spPr>
              <a:xfrm>
                <a:off x="162107" y="2875002"/>
                <a:ext cx="11867786" cy="1107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6600" i="1" smtClean="0">
                          <a:latin typeface="Cambria Math" panose="02040503050406030204" pitchFamily="18" charset="0"/>
                        </a:rPr>
                        <m:t>𝑦</m:t>
                      </m:r>
                      <m:r>
                        <a:rPr lang="en-US" sz="6600" i="1" smtClean="0">
                          <a:latin typeface="Cambria Math" panose="02040503050406030204" pitchFamily="18" charset="0"/>
                          <a:ea typeface="Cambria Math" panose="02040503050406030204" pitchFamily="18" charset="0"/>
                        </a:rPr>
                        <m:t>≈</m:t>
                      </m:r>
                      <m:r>
                        <a:rPr lang="en-GB" sz="6600" b="0" i="1" smtClean="0">
                          <a:latin typeface="Cambria Math" panose="02040503050406030204" pitchFamily="18" charset="0"/>
                        </a:rPr>
                        <m:t>h</m:t>
                      </m:r>
                      <m:d>
                        <m:dPr>
                          <m:ctrlPr>
                            <a:rPr lang="en-US" sz="6600" i="1">
                              <a:latin typeface="Cambria Math" panose="02040503050406030204" pitchFamily="18" charset="0"/>
                            </a:rPr>
                          </m:ctrlPr>
                        </m:dPr>
                        <m:e>
                          <m:r>
                            <a:rPr lang="en-GB" sz="6600" i="1">
                              <a:latin typeface="Cambria Math" panose="02040503050406030204" pitchFamily="18" charset="0"/>
                            </a:rPr>
                            <m:t>𝑋</m:t>
                          </m:r>
                        </m:e>
                      </m:d>
                    </m:oMath>
                  </m:oMathPara>
                </a14:m>
                <a:endParaRPr lang="en-US" sz="6600" dirty="0"/>
              </a:p>
            </p:txBody>
          </p:sp>
        </mc:Choice>
        <mc:Fallback xmlns="">
          <p:sp>
            <p:nvSpPr>
              <p:cNvPr id="10" name="TextBox 9">
                <a:extLst>
                  <a:ext uri="{FF2B5EF4-FFF2-40B4-BE49-F238E27FC236}">
                    <a16:creationId xmlns:a16="http://schemas.microsoft.com/office/drawing/2014/main" id="{C058A5C8-11BD-5A6A-6C39-29EB9046AFCC}"/>
                  </a:ext>
                </a:extLst>
              </p:cNvPr>
              <p:cNvSpPr txBox="1">
                <a:spLocks noRot="1" noChangeAspect="1" noMove="1" noResize="1" noEditPoints="1" noAdjustHandles="1" noChangeArrowheads="1" noChangeShapeType="1" noTextEdit="1"/>
              </p:cNvSpPr>
              <p:nvPr/>
            </p:nvSpPr>
            <p:spPr>
              <a:xfrm>
                <a:off x="162107" y="2875002"/>
                <a:ext cx="11867786" cy="1107996"/>
              </a:xfrm>
              <a:prstGeom prst="rect">
                <a:avLst/>
              </a:prstGeom>
              <a:blipFill>
                <a:blip r:embed="rId2"/>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1016F7-6EAF-5529-C178-478BAF59179F}"/>
                  </a:ext>
                </a:extLst>
              </p:cNvPr>
              <p:cNvSpPr txBox="1"/>
              <p:nvPr/>
            </p:nvSpPr>
            <p:spPr>
              <a:xfrm>
                <a:off x="0" y="1887610"/>
                <a:ext cx="12191999" cy="584775"/>
              </a:xfrm>
              <a:prstGeom prst="rect">
                <a:avLst/>
              </a:prstGeom>
              <a:noFill/>
            </p:spPr>
            <p:txBody>
              <a:bodyPr wrap="square">
                <a:spAutoFit/>
              </a:bodyPr>
              <a:lstStyle/>
              <a:p>
                <a:pPr algn="ctr"/>
                <a14:m>
                  <m:oMath xmlns:m="http://schemas.openxmlformats.org/officeDocument/2006/math">
                    <m:r>
                      <a:rPr lang="en-GB" sz="3200" i="1">
                        <a:latin typeface="Cambria Math" panose="02040503050406030204" pitchFamily="18" charset="0"/>
                      </a:rPr>
                      <m:t>𝑦</m:t>
                    </m:r>
                  </m:oMath>
                </a14:m>
                <a:r>
                  <a:rPr lang="en-GB" sz="3200" dirty="0"/>
                  <a:t> acts as a supervisor that tells us how good or bad is </a:t>
                </a:r>
                <a14:m>
                  <m:oMath xmlns:m="http://schemas.openxmlformats.org/officeDocument/2006/math">
                    <m:r>
                      <a:rPr lang="en-GB" sz="3200" i="1">
                        <a:latin typeface="Cambria Math" panose="02040503050406030204" pitchFamily="18" charset="0"/>
                      </a:rPr>
                      <m:t>h</m:t>
                    </m:r>
                    <m:d>
                      <m:dPr>
                        <m:ctrlPr>
                          <a:rPr lang="en-US" sz="3200" i="1">
                            <a:latin typeface="Cambria Math" panose="02040503050406030204" pitchFamily="18" charset="0"/>
                          </a:rPr>
                        </m:ctrlPr>
                      </m:dPr>
                      <m:e>
                        <m:r>
                          <a:rPr lang="en-GB" sz="3200" i="1">
                            <a:latin typeface="Cambria Math" panose="02040503050406030204" pitchFamily="18" charset="0"/>
                          </a:rPr>
                          <m:t>𝑋</m:t>
                        </m:r>
                      </m:e>
                    </m:d>
                  </m:oMath>
                </a14:m>
                <a:r>
                  <a:rPr lang="en-GB" sz="3200" dirty="0"/>
                  <a:t> </a:t>
                </a:r>
                <a:endParaRPr lang="ar-SA" sz="3200" dirty="0"/>
              </a:p>
            </p:txBody>
          </p:sp>
        </mc:Choice>
        <mc:Fallback xmlns="">
          <p:sp>
            <p:nvSpPr>
              <p:cNvPr id="3" name="TextBox 2">
                <a:extLst>
                  <a:ext uri="{FF2B5EF4-FFF2-40B4-BE49-F238E27FC236}">
                    <a16:creationId xmlns:a16="http://schemas.microsoft.com/office/drawing/2014/main" id="{961016F7-6EAF-5529-C178-478BAF59179F}"/>
                  </a:ext>
                </a:extLst>
              </p:cNvPr>
              <p:cNvSpPr txBox="1">
                <a:spLocks noRot="1" noChangeAspect="1" noMove="1" noResize="1" noEditPoints="1" noAdjustHandles="1" noChangeArrowheads="1" noChangeShapeType="1" noTextEdit="1"/>
              </p:cNvSpPr>
              <p:nvPr/>
            </p:nvSpPr>
            <p:spPr>
              <a:xfrm>
                <a:off x="0" y="1887610"/>
                <a:ext cx="12191999" cy="584775"/>
              </a:xfrm>
              <a:prstGeom prst="rect">
                <a:avLst/>
              </a:prstGeom>
              <a:blipFill>
                <a:blip r:embed="rId3"/>
                <a:stretch>
                  <a:fillRect t="-12500" b="-34375"/>
                </a:stretch>
              </a:blipFill>
            </p:spPr>
            <p:txBody>
              <a:bodyPr/>
              <a:lstStyle/>
              <a:p>
                <a:r>
                  <a:rPr lang="ar-SA">
                    <a:noFill/>
                  </a:rPr>
                  <a:t> </a:t>
                </a:r>
              </a:p>
            </p:txBody>
          </p:sp>
        </mc:Fallback>
      </mc:AlternateContent>
      <p:sp>
        <p:nvSpPr>
          <p:cNvPr id="4" name="Arrow: Pentagon 3">
            <a:extLst>
              <a:ext uri="{FF2B5EF4-FFF2-40B4-BE49-F238E27FC236}">
                <a16:creationId xmlns:a16="http://schemas.microsoft.com/office/drawing/2014/main" id="{9EDC576D-0BE6-5152-B0D0-1A9793E0812E}"/>
              </a:ext>
            </a:extLst>
          </p:cNvPr>
          <p:cNvSpPr/>
          <p:nvPr/>
        </p:nvSpPr>
        <p:spPr>
          <a:xfrm>
            <a:off x="0" y="0"/>
            <a:ext cx="4873658"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t>Supervised learning</a:t>
            </a:r>
          </a:p>
        </p:txBody>
      </p:sp>
    </p:spTree>
    <p:extLst>
      <p:ext uri="{BB962C8B-B14F-4D97-AF65-F5344CB8AC3E}">
        <p14:creationId xmlns:p14="http://schemas.microsoft.com/office/powerpoint/2010/main" val="2466913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87A4-1D05-1BD7-63A8-1782C5D2F51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EFEA946-A19D-98CC-A056-590C8C1B5057}"/>
                  </a:ext>
                </a:extLst>
              </p:cNvPr>
              <p:cNvSpPr txBox="1"/>
              <p:nvPr/>
            </p:nvSpPr>
            <p:spPr>
              <a:xfrm>
                <a:off x="162107" y="2875002"/>
                <a:ext cx="11867786" cy="1107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6600" i="1" smtClean="0">
                          <a:latin typeface="Cambria Math" panose="02040503050406030204" pitchFamily="18" charset="0"/>
                        </a:rPr>
                        <m:t>𝑦</m:t>
                      </m:r>
                      <m:r>
                        <a:rPr lang="en-US" sz="6600" i="1" smtClean="0">
                          <a:latin typeface="Cambria Math" panose="02040503050406030204" pitchFamily="18" charset="0"/>
                          <a:ea typeface="Cambria Math" panose="02040503050406030204" pitchFamily="18" charset="0"/>
                        </a:rPr>
                        <m:t>≈</m:t>
                      </m:r>
                      <m:r>
                        <a:rPr lang="en-GB" sz="6600" b="0" i="1" smtClean="0">
                          <a:latin typeface="Cambria Math" panose="02040503050406030204" pitchFamily="18" charset="0"/>
                        </a:rPr>
                        <m:t>h</m:t>
                      </m:r>
                      <m:d>
                        <m:dPr>
                          <m:ctrlPr>
                            <a:rPr lang="en-US" sz="6600" i="1">
                              <a:latin typeface="Cambria Math" panose="02040503050406030204" pitchFamily="18" charset="0"/>
                            </a:rPr>
                          </m:ctrlPr>
                        </m:dPr>
                        <m:e>
                          <m:r>
                            <a:rPr lang="en-GB" sz="6600" i="1">
                              <a:latin typeface="Cambria Math" panose="02040503050406030204" pitchFamily="18" charset="0"/>
                            </a:rPr>
                            <m:t>𝑋</m:t>
                          </m:r>
                        </m:e>
                      </m:d>
                    </m:oMath>
                  </m:oMathPara>
                </a14:m>
                <a:endParaRPr lang="en-US" sz="6600" dirty="0"/>
              </a:p>
            </p:txBody>
          </p:sp>
        </mc:Choice>
        <mc:Fallback xmlns="">
          <p:sp>
            <p:nvSpPr>
              <p:cNvPr id="3" name="TextBox 2">
                <a:extLst>
                  <a:ext uri="{FF2B5EF4-FFF2-40B4-BE49-F238E27FC236}">
                    <a16:creationId xmlns:a16="http://schemas.microsoft.com/office/drawing/2014/main" id="{FEFEA946-A19D-98CC-A056-590C8C1B5057}"/>
                  </a:ext>
                </a:extLst>
              </p:cNvPr>
              <p:cNvSpPr txBox="1">
                <a:spLocks noRot="1" noChangeAspect="1" noMove="1" noResize="1" noEditPoints="1" noAdjustHandles="1" noChangeArrowheads="1" noChangeShapeType="1" noTextEdit="1"/>
              </p:cNvSpPr>
              <p:nvPr/>
            </p:nvSpPr>
            <p:spPr>
              <a:xfrm>
                <a:off x="162107" y="2875002"/>
                <a:ext cx="11867786" cy="1107996"/>
              </a:xfrm>
              <a:prstGeom prst="rect">
                <a:avLst/>
              </a:prstGeom>
              <a:blipFill>
                <a:blip r:embed="rId2"/>
                <a:stretch>
                  <a:fillRect/>
                </a:stretch>
              </a:blipFill>
            </p:spPr>
            <p:txBody>
              <a:bodyPr/>
              <a:lstStyle/>
              <a:p>
                <a:r>
                  <a:rPr lang="ar-SA">
                    <a:noFill/>
                  </a:rPr>
                  <a:t> </a:t>
                </a:r>
              </a:p>
            </p:txBody>
          </p:sp>
        </mc:Fallback>
      </mc:AlternateContent>
      <p:sp>
        <p:nvSpPr>
          <p:cNvPr id="2" name="Arrow: Pentagon 1">
            <a:extLst>
              <a:ext uri="{FF2B5EF4-FFF2-40B4-BE49-F238E27FC236}">
                <a16:creationId xmlns:a16="http://schemas.microsoft.com/office/drawing/2014/main" id="{C82C238A-AD01-CB3D-50DF-0981B293448E}"/>
              </a:ext>
            </a:extLst>
          </p:cNvPr>
          <p:cNvSpPr/>
          <p:nvPr/>
        </p:nvSpPr>
        <p:spPr>
          <a:xfrm flipH="1">
            <a:off x="6825006" y="0"/>
            <a:ext cx="5366994"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Unsupervised learning</a:t>
            </a:r>
          </a:p>
        </p:txBody>
      </p:sp>
      <p:pic>
        <p:nvPicPr>
          <p:cNvPr id="11" name="Picture 10">
            <a:extLst>
              <a:ext uri="{FF2B5EF4-FFF2-40B4-BE49-F238E27FC236}">
                <a16:creationId xmlns:a16="http://schemas.microsoft.com/office/drawing/2014/main" id="{57695A29-FBCC-06DC-29C6-EB41CE9BD29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374038" y="2986200"/>
            <a:ext cx="711661" cy="99679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3DE78C-58B0-9C03-E655-7FFA79C57B78}"/>
                  </a:ext>
                </a:extLst>
              </p:cNvPr>
              <p:cNvSpPr txBox="1"/>
              <p:nvPr/>
            </p:nvSpPr>
            <p:spPr>
              <a:xfrm>
                <a:off x="0" y="1887610"/>
                <a:ext cx="12191999" cy="584775"/>
              </a:xfrm>
              <a:prstGeom prst="rect">
                <a:avLst/>
              </a:prstGeom>
              <a:noFill/>
            </p:spPr>
            <p:txBody>
              <a:bodyPr wrap="square">
                <a:spAutoFit/>
              </a:bodyPr>
              <a:lstStyle/>
              <a:p>
                <a:pPr algn="ctr"/>
                <a:r>
                  <a:rPr lang="en-GB" sz="3200" dirty="0"/>
                  <a:t>How to estimate </a:t>
                </a:r>
                <a14:m>
                  <m:oMath xmlns:m="http://schemas.openxmlformats.org/officeDocument/2006/math">
                    <m:r>
                      <a:rPr lang="en-GB" sz="3200" i="1">
                        <a:latin typeface="Cambria Math" panose="02040503050406030204" pitchFamily="18" charset="0"/>
                      </a:rPr>
                      <m:t>h</m:t>
                    </m:r>
                    <m:d>
                      <m:dPr>
                        <m:ctrlPr>
                          <a:rPr lang="en-US" sz="3200" i="1">
                            <a:latin typeface="Cambria Math" panose="02040503050406030204" pitchFamily="18" charset="0"/>
                          </a:rPr>
                        </m:ctrlPr>
                      </m:dPr>
                      <m:e>
                        <m:r>
                          <a:rPr lang="en-GB" sz="3200" i="1">
                            <a:latin typeface="Cambria Math" panose="02040503050406030204" pitchFamily="18" charset="0"/>
                          </a:rPr>
                          <m:t>𝑋</m:t>
                        </m:r>
                      </m:e>
                    </m:d>
                  </m:oMath>
                </a14:m>
                <a:r>
                  <a:rPr lang="en-GB" sz="3200" dirty="0"/>
                  <a:t> with the absence of </a:t>
                </a:r>
                <a14:m>
                  <m:oMath xmlns:m="http://schemas.openxmlformats.org/officeDocument/2006/math">
                    <m:r>
                      <a:rPr lang="en-GB" sz="3200" i="1">
                        <a:latin typeface="Cambria Math" panose="02040503050406030204" pitchFamily="18" charset="0"/>
                      </a:rPr>
                      <m:t>𝑦</m:t>
                    </m:r>
                  </m:oMath>
                </a14:m>
                <a:r>
                  <a:rPr lang="en-GB" sz="3200" dirty="0"/>
                  <a:t>?</a:t>
                </a:r>
                <a:endParaRPr lang="ar-SA" sz="3200" dirty="0"/>
              </a:p>
            </p:txBody>
          </p:sp>
        </mc:Choice>
        <mc:Fallback xmlns="">
          <p:sp>
            <p:nvSpPr>
              <p:cNvPr id="4" name="TextBox 3">
                <a:extLst>
                  <a:ext uri="{FF2B5EF4-FFF2-40B4-BE49-F238E27FC236}">
                    <a16:creationId xmlns:a16="http://schemas.microsoft.com/office/drawing/2014/main" id="{673DE78C-58B0-9C03-E655-7FFA79C57B78}"/>
                  </a:ext>
                </a:extLst>
              </p:cNvPr>
              <p:cNvSpPr txBox="1">
                <a:spLocks noRot="1" noChangeAspect="1" noMove="1" noResize="1" noEditPoints="1" noAdjustHandles="1" noChangeArrowheads="1" noChangeShapeType="1" noTextEdit="1"/>
              </p:cNvSpPr>
              <p:nvPr/>
            </p:nvSpPr>
            <p:spPr>
              <a:xfrm>
                <a:off x="0" y="1887610"/>
                <a:ext cx="12191999" cy="584775"/>
              </a:xfrm>
              <a:prstGeom prst="rect">
                <a:avLst/>
              </a:prstGeom>
              <a:blipFill>
                <a:blip r:embed="rId5"/>
                <a:stretch>
                  <a:fillRect t="-12500" b="-34375"/>
                </a:stretch>
              </a:blipFill>
            </p:spPr>
            <p:txBody>
              <a:bodyPr/>
              <a:lstStyle/>
              <a:p>
                <a:r>
                  <a:rPr lang="ar-SA">
                    <a:noFill/>
                  </a:rPr>
                  <a:t> </a:t>
                </a:r>
              </a:p>
            </p:txBody>
          </p:sp>
        </mc:Fallback>
      </mc:AlternateContent>
    </p:spTree>
    <p:extLst>
      <p:ext uri="{BB962C8B-B14F-4D97-AF65-F5344CB8AC3E}">
        <p14:creationId xmlns:p14="http://schemas.microsoft.com/office/powerpoint/2010/main" val="3021581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4D011-83B3-13B9-83DE-D96970BE4BD8}"/>
            </a:ext>
          </a:extLst>
        </p:cNvPr>
        <p:cNvGrpSpPr/>
        <p:nvPr/>
      </p:nvGrpSpPr>
      <p:grpSpPr>
        <a:xfrm>
          <a:off x="0" y="0"/>
          <a:ext cx="0" cy="0"/>
          <a:chOff x="0" y="0"/>
          <a:chExt cx="0" cy="0"/>
        </a:xfrm>
      </p:grpSpPr>
      <p:sp>
        <p:nvSpPr>
          <p:cNvPr id="2" name="Arrow: Pentagon 1">
            <a:extLst>
              <a:ext uri="{FF2B5EF4-FFF2-40B4-BE49-F238E27FC236}">
                <a16:creationId xmlns:a16="http://schemas.microsoft.com/office/drawing/2014/main" id="{253EF778-B2EF-6485-DD5C-76E94DC174F3}"/>
              </a:ext>
            </a:extLst>
          </p:cNvPr>
          <p:cNvSpPr/>
          <p:nvPr/>
        </p:nvSpPr>
        <p:spPr>
          <a:xfrm flipH="1">
            <a:off x="6825006" y="0"/>
            <a:ext cx="5366994"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Unsupervised learning</a:t>
            </a:r>
          </a:p>
        </p:txBody>
      </p:sp>
      <p:graphicFrame>
        <p:nvGraphicFramePr>
          <p:cNvPr id="3" name="Table 5">
            <a:extLst>
              <a:ext uri="{FF2B5EF4-FFF2-40B4-BE49-F238E27FC236}">
                <a16:creationId xmlns:a16="http://schemas.microsoft.com/office/drawing/2014/main" id="{7C137BE2-FAE0-B84F-3177-1FAD62E84AD9}"/>
              </a:ext>
            </a:extLst>
          </p:cNvPr>
          <p:cNvGraphicFramePr>
            <a:graphicFrameLocks noGrp="1"/>
          </p:cNvGraphicFramePr>
          <p:nvPr>
            <p:extLst>
              <p:ext uri="{D42A27DB-BD31-4B8C-83A1-F6EECF244321}">
                <p14:modId xmlns:p14="http://schemas.microsoft.com/office/powerpoint/2010/main" val="1967562564"/>
              </p:ext>
            </p:extLst>
          </p:nvPr>
        </p:nvGraphicFramePr>
        <p:xfrm>
          <a:off x="1273170" y="3895824"/>
          <a:ext cx="6704496" cy="1879600"/>
        </p:xfrm>
        <a:graphic>
          <a:graphicData uri="http://schemas.openxmlformats.org/drawingml/2006/table">
            <a:tbl>
              <a:tblPr firstRow="1" bandRow="1">
                <a:tableStyleId>{5C22544A-7EE6-4342-B048-85BDC9FD1C3A}</a:tableStyleId>
              </a:tblPr>
              <a:tblGrid>
                <a:gridCol w="897259">
                  <a:extLst>
                    <a:ext uri="{9D8B030D-6E8A-4147-A177-3AD203B41FA5}">
                      <a16:colId xmlns:a16="http://schemas.microsoft.com/office/drawing/2014/main" val="2085473082"/>
                    </a:ext>
                  </a:extLst>
                </a:gridCol>
                <a:gridCol w="951602">
                  <a:extLst>
                    <a:ext uri="{9D8B030D-6E8A-4147-A177-3AD203B41FA5}">
                      <a16:colId xmlns:a16="http://schemas.microsoft.com/office/drawing/2014/main" val="3541565290"/>
                    </a:ext>
                  </a:extLst>
                </a:gridCol>
                <a:gridCol w="971127">
                  <a:extLst>
                    <a:ext uri="{9D8B030D-6E8A-4147-A177-3AD203B41FA5}">
                      <a16:colId xmlns:a16="http://schemas.microsoft.com/office/drawing/2014/main" val="99511914"/>
                    </a:ext>
                  </a:extLst>
                </a:gridCol>
                <a:gridCol w="971127">
                  <a:extLst>
                    <a:ext uri="{9D8B030D-6E8A-4147-A177-3AD203B41FA5}">
                      <a16:colId xmlns:a16="http://schemas.microsoft.com/office/drawing/2014/main" val="1292208075"/>
                    </a:ext>
                  </a:extLst>
                </a:gridCol>
                <a:gridCol w="971127">
                  <a:extLst>
                    <a:ext uri="{9D8B030D-6E8A-4147-A177-3AD203B41FA5}">
                      <a16:colId xmlns:a16="http://schemas.microsoft.com/office/drawing/2014/main" val="7306085"/>
                    </a:ext>
                  </a:extLst>
                </a:gridCol>
                <a:gridCol w="1066413">
                  <a:extLst>
                    <a:ext uri="{9D8B030D-6E8A-4147-A177-3AD203B41FA5}">
                      <a16:colId xmlns:a16="http://schemas.microsoft.com/office/drawing/2014/main" val="1749733761"/>
                    </a:ext>
                  </a:extLst>
                </a:gridCol>
                <a:gridCol w="875841">
                  <a:extLst>
                    <a:ext uri="{9D8B030D-6E8A-4147-A177-3AD203B41FA5}">
                      <a16:colId xmlns:a16="http://schemas.microsoft.com/office/drawing/2014/main" val="3739387670"/>
                    </a:ext>
                  </a:extLst>
                </a:gridCol>
              </a:tblGrid>
              <a:tr h="370840">
                <a:tc>
                  <a:txBody>
                    <a:bodyPr/>
                    <a:lstStyle/>
                    <a:p>
                      <a:pPr algn="ctr"/>
                      <a:r>
                        <a:rPr lang="en-US" sz="2000" b="0" dirty="0" err="1"/>
                        <a:t>chol</a:t>
                      </a:r>
                      <a:endParaRPr lang="en-US" sz="2000" b="0" dirty="0"/>
                    </a:p>
                  </a:txBody>
                  <a:tcPr>
                    <a:solidFill>
                      <a:schemeClr val="accent3"/>
                    </a:solidFill>
                  </a:tcPr>
                </a:tc>
                <a:tc>
                  <a:txBody>
                    <a:bodyPr/>
                    <a:lstStyle/>
                    <a:p>
                      <a:pPr algn="ctr"/>
                      <a:r>
                        <a:rPr lang="en-US" sz="2000" b="0" dirty="0" err="1"/>
                        <a:t>hdl</a:t>
                      </a:r>
                      <a:endParaRPr lang="en-US" sz="2000" b="0" dirty="0"/>
                    </a:p>
                  </a:txBody>
                  <a:tcPr>
                    <a:solidFill>
                      <a:schemeClr val="accent3"/>
                    </a:solidFill>
                  </a:tcPr>
                </a:tc>
                <a:tc>
                  <a:txBody>
                    <a:bodyPr/>
                    <a:lstStyle/>
                    <a:p>
                      <a:pPr algn="ctr"/>
                      <a:r>
                        <a:rPr lang="en-US" sz="2000" b="0" dirty="0"/>
                        <a:t>ratio</a:t>
                      </a:r>
                    </a:p>
                  </a:txBody>
                  <a:tcPr>
                    <a:solidFill>
                      <a:schemeClr val="accent3"/>
                    </a:solidFill>
                  </a:tcPr>
                </a:tc>
                <a:tc>
                  <a:txBody>
                    <a:bodyPr/>
                    <a:lstStyle/>
                    <a:p>
                      <a:pPr algn="ctr"/>
                      <a:r>
                        <a:rPr lang="en-US" sz="2000" b="0" dirty="0"/>
                        <a:t>age</a:t>
                      </a:r>
                    </a:p>
                  </a:txBody>
                  <a:tcPr>
                    <a:solidFill>
                      <a:schemeClr val="accent3"/>
                    </a:solidFill>
                  </a:tcPr>
                </a:tc>
                <a:tc>
                  <a:txBody>
                    <a:bodyPr/>
                    <a:lstStyle/>
                    <a:p>
                      <a:pPr algn="ctr"/>
                      <a:r>
                        <a:rPr lang="en-US" sz="2000" b="0" dirty="0"/>
                        <a:t>height</a:t>
                      </a:r>
                    </a:p>
                  </a:txBody>
                  <a:tcPr>
                    <a:solidFill>
                      <a:schemeClr val="accent3"/>
                    </a:solidFill>
                  </a:tcPr>
                </a:tc>
                <a:tc>
                  <a:txBody>
                    <a:bodyPr/>
                    <a:lstStyle/>
                    <a:p>
                      <a:pPr algn="ctr"/>
                      <a:r>
                        <a:rPr lang="en-US" sz="2000" b="0" dirty="0"/>
                        <a:t>weight</a:t>
                      </a:r>
                    </a:p>
                  </a:txBody>
                  <a:tcPr>
                    <a:solidFill>
                      <a:schemeClr val="accent3"/>
                    </a:solidFill>
                  </a:tcPr>
                </a:tc>
                <a:tc>
                  <a:txBody>
                    <a:bodyPr/>
                    <a:lstStyle/>
                    <a:p>
                      <a:pPr algn="ctr"/>
                      <a:r>
                        <a:rPr lang="en-US" sz="2000" b="0" dirty="0"/>
                        <a:t>…</a:t>
                      </a:r>
                    </a:p>
                  </a:txBody>
                  <a:tcPr>
                    <a:solidFill>
                      <a:schemeClr val="accent3"/>
                    </a:solidFill>
                  </a:tcPr>
                </a:tc>
                <a:extLst>
                  <a:ext uri="{0D108BD9-81ED-4DB2-BD59-A6C34878D82A}">
                    <a16:rowId xmlns:a16="http://schemas.microsoft.com/office/drawing/2014/main" val="3961916461"/>
                  </a:ext>
                </a:extLst>
              </a:tr>
              <a:tr h="370840">
                <a:tc>
                  <a:txBody>
                    <a:bodyPr/>
                    <a:lstStyle/>
                    <a:p>
                      <a:pPr algn="ctr" fontAlgn="b"/>
                      <a:r>
                        <a:rPr lang="en-US" sz="1800" b="0" i="0" u="none" strike="noStrike" dirty="0">
                          <a:solidFill>
                            <a:srgbClr val="000000"/>
                          </a:solidFill>
                          <a:effectLst/>
                          <a:latin typeface="Calibri" panose="020F0502020204030204" pitchFamily="34" charset="0"/>
                        </a:rPr>
                        <a:t>203</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56</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46</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62</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121</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3555365602"/>
                  </a:ext>
                </a:extLst>
              </a:tr>
              <a:tr h="370840">
                <a:tc>
                  <a:txBody>
                    <a:bodyPr/>
                    <a:lstStyle/>
                    <a:p>
                      <a:pPr algn="ctr" fontAlgn="b"/>
                      <a:r>
                        <a:rPr lang="en-US" sz="1800" b="0" i="0" u="none" strike="noStrike">
                          <a:solidFill>
                            <a:srgbClr val="000000"/>
                          </a:solidFill>
                          <a:effectLst/>
                          <a:latin typeface="Calibri" panose="020F0502020204030204" pitchFamily="34" charset="0"/>
                        </a:rPr>
                        <a:t>165</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24</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6.9</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29</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218</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462388505"/>
                  </a:ext>
                </a:extLst>
              </a:tr>
              <a:tr h="370840">
                <a:tc>
                  <a:txBody>
                    <a:bodyPr/>
                    <a:lstStyle/>
                    <a:p>
                      <a:pPr algn="ctr" fontAlgn="b"/>
                      <a:r>
                        <a:rPr lang="en-US" sz="1800" b="0" i="0" u="none" strike="noStrike" dirty="0">
                          <a:solidFill>
                            <a:srgbClr val="000000"/>
                          </a:solidFill>
                          <a:effectLst/>
                          <a:latin typeface="Calibri" panose="020F0502020204030204" pitchFamily="34" charset="0"/>
                        </a:rPr>
                        <a:t>228</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37</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6.2</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58</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61</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256</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3802933924"/>
                  </a:ext>
                </a:extLst>
              </a:tr>
              <a:tr h="370840">
                <a:tc>
                  <a:txBody>
                    <a:bodyPr/>
                    <a:lstStyle/>
                    <a:p>
                      <a:pPr algn="ctr" fontAlgn="b"/>
                      <a:r>
                        <a:rPr lang="en-US" sz="1800" b="0" i="0" u="none" strike="noStrike" dirty="0">
                          <a:solidFill>
                            <a:srgbClr val="000000"/>
                          </a:solidFill>
                          <a:effectLst/>
                          <a:latin typeface="Calibri" panose="020F0502020204030204" pitchFamily="34" charset="0"/>
                        </a:rPr>
                        <a:t>…</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7620" marR="7620" marT="7620" marB="0" anchor="ctr"/>
                </a:tc>
                <a:extLst>
                  <a:ext uri="{0D108BD9-81ED-4DB2-BD59-A6C34878D82A}">
                    <a16:rowId xmlns:a16="http://schemas.microsoft.com/office/drawing/2014/main" val="561960611"/>
                  </a:ext>
                </a:extLst>
              </a:tr>
            </a:tbl>
          </a:graphicData>
        </a:graphic>
      </p:graphicFrame>
      <p:sp>
        <p:nvSpPr>
          <p:cNvPr id="4" name="TextBox 3">
            <a:extLst>
              <a:ext uri="{FF2B5EF4-FFF2-40B4-BE49-F238E27FC236}">
                <a16:creationId xmlns:a16="http://schemas.microsoft.com/office/drawing/2014/main" id="{663BF461-8F31-DCE3-0D83-5A24DBB73027}"/>
              </a:ext>
            </a:extLst>
          </p:cNvPr>
          <p:cNvSpPr txBox="1"/>
          <p:nvPr/>
        </p:nvSpPr>
        <p:spPr>
          <a:xfrm>
            <a:off x="1273170" y="3232981"/>
            <a:ext cx="6704496" cy="461665"/>
          </a:xfrm>
          <a:prstGeom prst="rect">
            <a:avLst/>
          </a:prstGeom>
          <a:noFill/>
        </p:spPr>
        <p:txBody>
          <a:bodyPr wrap="square">
            <a:spAutoFit/>
          </a:bodyPr>
          <a:lstStyle/>
          <a:p>
            <a:pPr algn="ctr"/>
            <a:r>
              <a:rPr lang="en-US" sz="2400" dirty="0"/>
              <a:t>Diabetes diagnosis problem (17 features)</a:t>
            </a:r>
          </a:p>
        </p:txBody>
      </p:sp>
      <p:sp>
        <p:nvSpPr>
          <p:cNvPr id="6" name="TextBox 5">
            <a:extLst>
              <a:ext uri="{FF2B5EF4-FFF2-40B4-BE49-F238E27FC236}">
                <a16:creationId xmlns:a16="http://schemas.microsoft.com/office/drawing/2014/main" id="{9C42E57C-B685-57AE-3D05-F24F49B284C2}"/>
              </a:ext>
            </a:extLst>
          </p:cNvPr>
          <p:cNvSpPr txBox="1"/>
          <p:nvPr/>
        </p:nvSpPr>
        <p:spPr>
          <a:xfrm>
            <a:off x="1201204" y="5898556"/>
            <a:ext cx="3230647" cy="369332"/>
          </a:xfrm>
          <a:prstGeom prst="rect">
            <a:avLst/>
          </a:prstGeom>
          <a:noFill/>
        </p:spPr>
        <p:txBody>
          <a:bodyPr wrap="square" rtlCol="0">
            <a:spAutoFit/>
          </a:bodyPr>
          <a:lstStyle/>
          <a:p>
            <a:r>
              <a:rPr lang="en-US" dirty="0"/>
              <a:t>[Source] </a:t>
            </a:r>
            <a:r>
              <a:rPr lang="en-US" dirty="0" err="1"/>
              <a:t>data.world</a:t>
            </a:r>
            <a:r>
              <a:rPr lang="en-US" dirty="0"/>
              <a:t> catalog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624E2BE-DFD5-FFF0-445B-515D88F116A6}"/>
                  </a:ext>
                </a:extLst>
              </p:cNvPr>
              <p:cNvSpPr txBox="1"/>
              <p:nvPr/>
            </p:nvSpPr>
            <p:spPr>
              <a:xfrm>
                <a:off x="279662" y="1363588"/>
                <a:ext cx="11632676" cy="1815882"/>
              </a:xfrm>
              <a:prstGeom prst="rect">
                <a:avLst/>
              </a:prstGeom>
              <a:noFill/>
            </p:spPr>
            <p:txBody>
              <a:bodyPr wrap="square">
                <a:spAutoFit/>
              </a:bodyPr>
              <a:lstStyle/>
              <a:p>
                <a:pPr algn="ctr"/>
                <a:r>
                  <a:rPr lang="en-GB" sz="2800" dirty="0"/>
                  <a:t>Clustering tasks </a:t>
                </a:r>
              </a:p>
              <a:p>
                <a:pPr algn="ctr"/>
                <a:r>
                  <a:rPr lang="en-GB" sz="2800" dirty="0"/>
                  <a:t>Finding </a:t>
                </a:r>
                <a14:m>
                  <m:oMath xmlns:m="http://schemas.openxmlformats.org/officeDocument/2006/math">
                    <m:r>
                      <a:rPr lang="en-GB" sz="2800" i="1">
                        <a:latin typeface="Cambria Math" panose="02040503050406030204" pitchFamily="18" charset="0"/>
                      </a:rPr>
                      <m:t>h</m:t>
                    </m:r>
                    <m:d>
                      <m:dPr>
                        <m:ctrlPr>
                          <a:rPr lang="en-US" sz="2800" i="1">
                            <a:latin typeface="Cambria Math" panose="02040503050406030204" pitchFamily="18" charset="0"/>
                          </a:rPr>
                        </m:ctrlPr>
                      </m:dPr>
                      <m:e>
                        <m:r>
                          <a:rPr lang="en-GB" sz="2800" i="1">
                            <a:latin typeface="Cambria Math" panose="02040503050406030204" pitchFamily="18" charset="0"/>
                          </a:rPr>
                          <m:t>𝑋</m:t>
                        </m:r>
                      </m:e>
                    </m:d>
                  </m:oMath>
                </a14:m>
                <a:r>
                  <a:rPr lang="en-GB" sz="2800" dirty="0"/>
                  <a:t> is clustering data into groups, where instances inside a group are more similar compared to those outside the group</a:t>
                </a:r>
              </a:p>
              <a:p>
                <a:pPr algn="ctr"/>
                <a:endParaRPr lang="ar-SA" sz="2800" dirty="0"/>
              </a:p>
            </p:txBody>
          </p:sp>
        </mc:Choice>
        <mc:Fallback xmlns="">
          <p:sp>
            <p:nvSpPr>
              <p:cNvPr id="7" name="TextBox 6">
                <a:extLst>
                  <a:ext uri="{FF2B5EF4-FFF2-40B4-BE49-F238E27FC236}">
                    <a16:creationId xmlns:a16="http://schemas.microsoft.com/office/drawing/2014/main" id="{6624E2BE-DFD5-FFF0-445B-515D88F116A6}"/>
                  </a:ext>
                </a:extLst>
              </p:cNvPr>
              <p:cNvSpPr txBox="1">
                <a:spLocks noRot="1" noChangeAspect="1" noMove="1" noResize="1" noEditPoints="1" noAdjustHandles="1" noChangeArrowheads="1" noChangeShapeType="1" noTextEdit="1"/>
              </p:cNvSpPr>
              <p:nvPr/>
            </p:nvSpPr>
            <p:spPr>
              <a:xfrm>
                <a:off x="279662" y="1363588"/>
                <a:ext cx="11632676" cy="1815882"/>
              </a:xfrm>
              <a:prstGeom prst="rect">
                <a:avLst/>
              </a:prstGeom>
              <a:blipFill>
                <a:blip r:embed="rId2"/>
                <a:stretch>
                  <a:fillRect l="-367" t="-3691" r="-1048"/>
                </a:stretch>
              </a:blipFill>
            </p:spPr>
            <p:txBody>
              <a:bodyPr/>
              <a:lstStyle/>
              <a:p>
                <a:r>
                  <a:rPr lang="ar-SA">
                    <a:noFill/>
                  </a:rPr>
                  <a:t> </a:t>
                </a:r>
              </a:p>
            </p:txBody>
          </p:sp>
        </mc:Fallback>
      </mc:AlternateContent>
      <p:pic>
        <p:nvPicPr>
          <p:cNvPr id="8" name="Picture 7">
            <a:extLst>
              <a:ext uri="{FF2B5EF4-FFF2-40B4-BE49-F238E27FC236}">
                <a16:creationId xmlns:a16="http://schemas.microsoft.com/office/drawing/2014/main" id="{139DCEAE-B488-2ECD-D35E-2C2E099CA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3920" y="3895824"/>
            <a:ext cx="1554480" cy="1554480"/>
          </a:xfrm>
          <a:prstGeom prst="rect">
            <a:avLst/>
          </a:prstGeom>
        </p:spPr>
      </p:pic>
      <p:sp>
        <p:nvSpPr>
          <p:cNvPr id="9" name="TextBox 8">
            <a:extLst>
              <a:ext uri="{FF2B5EF4-FFF2-40B4-BE49-F238E27FC236}">
                <a16:creationId xmlns:a16="http://schemas.microsoft.com/office/drawing/2014/main" id="{C176E0CF-C9BC-4439-5263-3086281FB623}"/>
              </a:ext>
            </a:extLst>
          </p:cNvPr>
          <p:cNvSpPr txBox="1"/>
          <p:nvPr/>
        </p:nvSpPr>
        <p:spPr>
          <a:xfrm>
            <a:off x="8842943" y="5377259"/>
            <a:ext cx="1296433" cy="461665"/>
          </a:xfrm>
          <a:prstGeom prst="rect">
            <a:avLst/>
          </a:prstGeom>
          <a:noFill/>
        </p:spPr>
        <p:txBody>
          <a:bodyPr wrap="square">
            <a:spAutoFit/>
          </a:bodyPr>
          <a:lstStyle/>
          <a:p>
            <a:pPr algn="ctr"/>
            <a:r>
              <a:rPr lang="en-US" sz="2400" dirty="0"/>
              <a:t>Doctor</a:t>
            </a:r>
          </a:p>
        </p:txBody>
      </p:sp>
      <p:sp>
        <p:nvSpPr>
          <p:cNvPr id="12" name="Thought Bubble: Cloud 11">
            <a:extLst>
              <a:ext uri="{FF2B5EF4-FFF2-40B4-BE49-F238E27FC236}">
                <a16:creationId xmlns:a16="http://schemas.microsoft.com/office/drawing/2014/main" id="{F3EB408C-27B9-C399-6611-F84DA215C3F0}"/>
              </a:ext>
            </a:extLst>
          </p:cNvPr>
          <p:cNvSpPr/>
          <p:nvPr/>
        </p:nvSpPr>
        <p:spPr>
          <a:xfrm>
            <a:off x="9864011" y="2844538"/>
            <a:ext cx="1140643" cy="1048929"/>
          </a:xfrm>
          <a:prstGeom prst="cloudCallout">
            <a:avLst>
              <a:gd name="adj1" fmla="val -81164"/>
              <a:gd name="adj2" fmla="val 58905"/>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sz="2400" dirty="0">
                <a:solidFill>
                  <a:schemeClr val="tx1"/>
                </a:solidFill>
              </a:rPr>
              <a:t>???</a:t>
            </a:r>
            <a:endParaRPr lang="ar-SA" dirty="0">
              <a:solidFill>
                <a:schemeClr val="tx1"/>
              </a:solidFill>
            </a:endParaRPr>
          </a:p>
        </p:txBody>
      </p:sp>
    </p:spTree>
    <p:extLst>
      <p:ext uri="{BB962C8B-B14F-4D97-AF65-F5344CB8AC3E}">
        <p14:creationId xmlns:p14="http://schemas.microsoft.com/office/powerpoint/2010/main" val="3399541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B8431-6BC4-9ABB-31C1-6C85EBCF3092}"/>
            </a:ext>
          </a:extLst>
        </p:cNvPr>
        <p:cNvGrpSpPr/>
        <p:nvPr/>
      </p:nvGrpSpPr>
      <p:grpSpPr>
        <a:xfrm>
          <a:off x="0" y="0"/>
          <a:ext cx="0" cy="0"/>
          <a:chOff x="0" y="0"/>
          <a:chExt cx="0" cy="0"/>
        </a:xfrm>
      </p:grpSpPr>
      <p:sp>
        <p:nvSpPr>
          <p:cNvPr id="2" name="Arrow: Pentagon 1">
            <a:extLst>
              <a:ext uri="{FF2B5EF4-FFF2-40B4-BE49-F238E27FC236}">
                <a16:creationId xmlns:a16="http://schemas.microsoft.com/office/drawing/2014/main" id="{A819DB53-8F74-E29B-2861-56E11A536997}"/>
              </a:ext>
            </a:extLst>
          </p:cNvPr>
          <p:cNvSpPr/>
          <p:nvPr/>
        </p:nvSpPr>
        <p:spPr>
          <a:xfrm flipH="1">
            <a:off x="6825006" y="0"/>
            <a:ext cx="5366994"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Unsupervised learning</a:t>
            </a:r>
          </a:p>
        </p:txBody>
      </p:sp>
      <p:graphicFrame>
        <p:nvGraphicFramePr>
          <p:cNvPr id="3" name="Table 5">
            <a:extLst>
              <a:ext uri="{FF2B5EF4-FFF2-40B4-BE49-F238E27FC236}">
                <a16:creationId xmlns:a16="http://schemas.microsoft.com/office/drawing/2014/main" id="{0CEB3FE6-567F-F8BA-5085-D132C92568B2}"/>
              </a:ext>
            </a:extLst>
          </p:cNvPr>
          <p:cNvGraphicFramePr>
            <a:graphicFrameLocks noGrp="1"/>
          </p:cNvGraphicFramePr>
          <p:nvPr/>
        </p:nvGraphicFramePr>
        <p:xfrm>
          <a:off x="827528" y="4064027"/>
          <a:ext cx="5268472" cy="1854200"/>
        </p:xfrm>
        <a:graphic>
          <a:graphicData uri="http://schemas.openxmlformats.org/drawingml/2006/table">
            <a:tbl>
              <a:tblPr firstRow="1" bandRow="1">
                <a:tableStyleId>{5C22544A-7EE6-4342-B048-85BDC9FD1C3A}</a:tableStyleId>
              </a:tblPr>
              <a:tblGrid>
                <a:gridCol w="705077">
                  <a:extLst>
                    <a:ext uri="{9D8B030D-6E8A-4147-A177-3AD203B41FA5}">
                      <a16:colId xmlns:a16="http://schemas.microsoft.com/office/drawing/2014/main" val="2085473082"/>
                    </a:ext>
                  </a:extLst>
                </a:gridCol>
                <a:gridCol w="747780">
                  <a:extLst>
                    <a:ext uri="{9D8B030D-6E8A-4147-A177-3AD203B41FA5}">
                      <a16:colId xmlns:a16="http://schemas.microsoft.com/office/drawing/2014/main" val="3541565290"/>
                    </a:ext>
                  </a:extLst>
                </a:gridCol>
                <a:gridCol w="763123">
                  <a:extLst>
                    <a:ext uri="{9D8B030D-6E8A-4147-A177-3AD203B41FA5}">
                      <a16:colId xmlns:a16="http://schemas.microsoft.com/office/drawing/2014/main" val="99511914"/>
                    </a:ext>
                  </a:extLst>
                </a:gridCol>
                <a:gridCol w="763123">
                  <a:extLst>
                    <a:ext uri="{9D8B030D-6E8A-4147-A177-3AD203B41FA5}">
                      <a16:colId xmlns:a16="http://schemas.microsoft.com/office/drawing/2014/main" val="1292208075"/>
                    </a:ext>
                  </a:extLst>
                </a:gridCol>
                <a:gridCol w="763123">
                  <a:extLst>
                    <a:ext uri="{9D8B030D-6E8A-4147-A177-3AD203B41FA5}">
                      <a16:colId xmlns:a16="http://schemas.microsoft.com/office/drawing/2014/main" val="7306085"/>
                    </a:ext>
                  </a:extLst>
                </a:gridCol>
                <a:gridCol w="838000">
                  <a:extLst>
                    <a:ext uri="{9D8B030D-6E8A-4147-A177-3AD203B41FA5}">
                      <a16:colId xmlns:a16="http://schemas.microsoft.com/office/drawing/2014/main" val="1749733761"/>
                    </a:ext>
                  </a:extLst>
                </a:gridCol>
                <a:gridCol w="688246">
                  <a:extLst>
                    <a:ext uri="{9D8B030D-6E8A-4147-A177-3AD203B41FA5}">
                      <a16:colId xmlns:a16="http://schemas.microsoft.com/office/drawing/2014/main" val="3739387670"/>
                    </a:ext>
                  </a:extLst>
                </a:gridCol>
              </a:tblGrid>
              <a:tr h="370840">
                <a:tc>
                  <a:txBody>
                    <a:bodyPr/>
                    <a:lstStyle/>
                    <a:p>
                      <a:pPr algn="ctr"/>
                      <a:r>
                        <a:rPr lang="en-US" sz="1600" b="0" dirty="0" err="1"/>
                        <a:t>chol</a:t>
                      </a:r>
                      <a:endParaRPr lang="en-US" sz="1600" b="0" dirty="0"/>
                    </a:p>
                  </a:txBody>
                  <a:tcPr>
                    <a:solidFill>
                      <a:schemeClr val="accent3"/>
                    </a:solidFill>
                  </a:tcPr>
                </a:tc>
                <a:tc>
                  <a:txBody>
                    <a:bodyPr/>
                    <a:lstStyle/>
                    <a:p>
                      <a:pPr algn="ctr"/>
                      <a:r>
                        <a:rPr lang="en-US" sz="1600" b="0" dirty="0" err="1"/>
                        <a:t>hdl</a:t>
                      </a:r>
                      <a:endParaRPr lang="en-US" sz="1600" b="0" dirty="0"/>
                    </a:p>
                  </a:txBody>
                  <a:tcPr>
                    <a:solidFill>
                      <a:schemeClr val="accent3"/>
                    </a:solidFill>
                  </a:tcPr>
                </a:tc>
                <a:tc>
                  <a:txBody>
                    <a:bodyPr/>
                    <a:lstStyle/>
                    <a:p>
                      <a:pPr algn="ctr"/>
                      <a:r>
                        <a:rPr lang="en-US" sz="1600" b="0" dirty="0"/>
                        <a:t>ratio</a:t>
                      </a:r>
                    </a:p>
                  </a:txBody>
                  <a:tcPr>
                    <a:solidFill>
                      <a:schemeClr val="accent3"/>
                    </a:solidFill>
                  </a:tcPr>
                </a:tc>
                <a:tc>
                  <a:txBody>
                    <a:bodyPr/>
                    <a:lstStyle/>
                    <a:p>
                      <a:pPr algn="ctr"/>
                      <a:r>
                        <a:rPr lang="en-US" sz="1600" b="0" dirty="0"/>
                        <a:t>age</a:t>
                      </a:r>
                    </a:p>
                  </a:txBody>
                  <a:tcPr>
                    <a:solidFill>
                      <a:schemeClr val="accent3"/>
                    </a:solidFill>
                  </a:tcPr>
                </a:tc>
                <a:tc>
                  <a:txBody>
                    <a:bodyPr/>
                    <a:lstStyle/>
                    <a:p>
                      <a:pPr algn="ctr"/>
                      <a:r>
                        <a:rPr lang="en-US" sz="1600" b="0" dirty="0"/>
                        <a:t>height</a:t>
                      </a:r>
                    </a:p>
                  </a:txBody>
                  <a:tcPr>
                    <a:solidFill>
                      <a:schemeClr val="accent3"/>
                    </a:solidFill>
                  </a:tcPr>
                </a:tc>
                <a:tc>
                  <a:txBody>
                    <a:bodyPr/>
                    <a:lstStyle/>
                    <a:p>
                      <a:pPr algn="ctr"/>
                      <a:r>
                        <a:rPr lang="en-US" sz="1600" b="0" dirty="0"/>
                        <a:t>weight</a:t>
                      </a:r>
                    </a:p>
                  </a:txBody>
                  <a:tcPr>
                    <a:solidFill>
                      <a:schemeClr val="accent3"/>
                    </a:solidFill>
                  </a:tcPr>
                </a:tc>
                <a:tc>
                  <a:txBody>
                    <a:bodyPr/>
                    <a:lstStyle/>
                    <a:p>
                      <a:pPr algn="ctr"/>
                      <a:r>
                        <a:rPr lang="en-US" sz="1600" b="0" dirty="0"/>
                        <a:t>…</a:t>
                      </a:r>
                    </a:p>
                  </a:txBody>
                  <a:tcPr>
                    <a:solidFill>
                      <a:schemeClr val="accent3"/>
                    </a:solidFill>
                  </a:tcPr>
                </a:tc>
                <a:extLst>
                  <a:ext uri="{0D108BD9-81ED-4DB2-BD59-A6C34878D82A}">
                    <a16:rowId xmlns:a16="http://schemas.microsoft.com/office/drawing/2014/main" val="3961916461"/>
                  </a:ext>
                </a:extLst>
              </a:tr>
              <a:tr h="370840">
                <a:tc>
                  <a:txBody>
                    <a:bodyPr/>
                    <a:lstStyle/>
                    <a:p>
                      <a:pPr algn="ctr" fontAlgn="b"/>
                      <a:r>
                        <a:rPr lang="en-US" sz="1400" b="0" i="0" u="none" strike="noStrike" dirty="0">
                          <a:solidFill>
                            <a:srgbClr val="000000"/>
                          </a:solidFill>
                          <a:effectLst/>
                          <a:latin typeface="Calibri" panose="020F0502020204030204" pitchFamily="34" charset="0"/>
                        </a:rPr>
                        <a:t>203</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56</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3.6</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46</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62</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121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3555365602"/>
                  </a:ext>
                </a:extLst>
              </a:tr>
              <a:tr h="370840">
                <a:tc>
                  <a:txBody>
                    <a:bodyPr/>
                    <a:lstStyle/>
                    <a:p>
                      <a:pPr algn="ctr" fontAlgn="b"/>
                      <a:r>
                        <a:rPr lang="en-US" sz="1400" b="0" i="0" u="none" strike="noStrike">
                          <a:solidFill>
                            <a:srgbClr val="000000"/>
                          </a:solidFill>
                          <a:effectLst/>
                          <a:latin typeface="Calibri" panose="020F0502020204030204" pitchFamily="34" charset="0"/>
                        </a:rPr>
                        <a:t>165</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24</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6.9</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29</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64</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218</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462388505"/>
                  </a:ext>
                </a:extLst>
              </a:tr>
              <a:tr h="370840">
                <a:tc>
                  <a:txBody>
                    <a:bodyPr/>
                    <a:lstStyle/>
                    <a:p>
                      <a:pPr algn="ctr" fontAlgn="b"/>
                      <a:r>
                        <a:rPr lang="en-US" sz="1400" b="0" i="0" u="none" strike="noStrike" dirty="0">
                          <a:solidFill>
                            <a:srgbClr val="000000"/>
                          </a:solidFill>
                          <a:effectLst/>
                          <a:latin typeface="Calibri" panose="020F0502020204030204" pitchFamily="34" charset="0"/>
                        </a:rPr>
                        <a:t>228</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37</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6.2</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58</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61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256</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3802933924"/>
                  </a:ext>
                </a:extLst>
              </a:tr>
              <a:tr h="370840">
                <a:tc>
                  <a:txBody>
                    <a:bodyPr/>
                    <a:lstStyle/>
                    <a:p>
                      <a:pPr algn="ctr" fontAlgn="b"/>
                      <a:r>
                        <a:rPr lang="en-US" sz="1400" b="0" i="0" u="none" strike="noStrike" dirty="0">
                          <a:solidFill>
                            <a:srgbClr val="000000"/>
                          </a:solidFill>
                          <a:effectLst/>
                          <a:latin typeface="Calibri" panose="020F0502020204030204" pitchFamily="34" charset="0"/>
                        </a:rPr>
                        <a:t>…</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7620" marR="7620" marT="7620" marB="0" anchor="ctr"/>
                </a:tc>
                <a:extLst>
                  <a:ext uri="{0D108BD9-81ED-4DB2-BD59-A6C34878D82A}">
                    <a16:rowId xmlns:a16="http://schemas.microsoft.com/office/drawing/2014/main" val="561960611"/>
                  </a:ext>
                </a:extLst>
              </a:tr>
            </a:tbl>
          </a:graphicData>
        </a:graphic>
      </p:graphicFrame>
      <p:sp>
        <p:nvSpPr>
          <p:cNvPr id="4" name="TextBox 3">
            <a:extLst>
              <a:ext uri="{FF2B5EF4-FFF2-40B4-BE49-F238E27FC236}">
                <a16:creationId xmlns:a16="http://schemas.microsoft.com/office/drawing/2014/main" id="{7E9F9E55-0C1E-3EB5-1A2B-7209E1593F0D}"/>
              </a:ext>
            </a:extLst>
          </p:cNvPr>
          <p:cNvSpPr txBox="1"/>
          <p:nvPr/>
        </p:nvSpPr>
        <p:spPr>
          <a:xfrm>
            <a:off x="698695" y="3448306"/>
            <a:ext cx="5526138" cy="461665"/>
          </a:xfrm>
          <a:prstGeom prst="rect">
            <a:avLst/>
          </a:prstGeom>
          <a:noFill/>
        </p:spPr>
        <p:txBody>
          <a:bodyPr wrap="square">
            <a:spAutoFit/>
          </a:bodyPr>
          <a:lstStyle/>
          <a:p>
            <a:pPr algn="ctr"/>
            <a:r>
              <a:rPr lang="en-US" sz="2400" dirty="0"/>
              <a:t>Diabetes diagnosis problem (17 feature)</a:t>
            </a:r>
          </a:p>
        </p:txBody>
      </p:sp>
      <p:pic>
        <p:nvPicPr>
          <p:cNvPr id="5" name="Picture 4">
            <a:extLst>
              <a:ext uri="{FF2B5EF4-FFF2-40B4-BE49-F238E27FC236}">
                <a16:creationId xmlns:a16="http://schemas.microsoft.com/office/drawing/2014/main" id="{45FCA27D-062B-699A-DBB9-30E59E921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623" y="3425691"/>
            <a:ext cx="4434849" cy="2944374"/>
          </a:xfrm>
          <a:prstGeom prst="rect">
            <a:avLst/>
          </a:prstGeom>
        </p:spPr>
      </p:pic>
      <p:sp>
        <p:nvSpPr>
          <p:cNvPr id="6" name="TextBox 5">
            <a:extLst>
              <a:ext uri="{FF2B5EF4-FFF2-40B4-BE49-F238E27FC236}">
                <a16:creationId xmlns:a16="http://schemas.microsoft.com/office/drawing/2014/main" id="{F616DDFB-DB46-ED2E-7EE3-FA70F74FDC59}"/>
              </a:ext>
            </a:extLst>
          </p:cNvPr>
          <p:cNvSpPr txBox="1"/>
          <p:nvPr/>
        </p:nvSpPr>
        <p:spPr>
          <a:xfrm>
            <a:off x="805285" y="6008968"/>
            <a:ext cx="3230647" cy="369332"/>
          </a:xfrm>
          <a:prstGeom prst="rect">
            <a:avLst/>
          </a:prstGeom>
          <a:noFill/>
        </p:spPr>
        <p:txBody>
          <a:bodyPr wrap="square" rtlCol="0">
            <a:spAutoFit/>
          </a:bodyPr>
          <a:lstStyle/>
          <a:p>
            <a:r>
              <a:rPr lang="en-US" dirty="0"/>
              <a:t>[Source] </a:t>
            </a:r>
            <a:r>
              <a:rPr lang="en-US" dirty="0" err="1"/>
              <a:t>data.world</a:t>
            </a:r>
            <a:r>
              <a:rPr lang="en-US" dirty="0"/>
              <a:t> catalog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FF60AB-F63C-68F9-9AA4-E26A1DFFD4B6}"/>
                  </a:ext>
                </a:extLst>
              </p:cNvPr>
              <p:cNvSpPr txBox="1"/>
              <p:nvPr/>
            </p:nvSpPr>
            <p:spPr>
              <a:xfrm>
                <a:off x="279662" y="1363588"/>
                <a:ext cx="11632676" cy="1815882"/>
              </a:xfrm>
              <a:prstGeom prst="rect">
                <a:avLst/>
              </a:prstGeom>
              <a:noFill/>
            </p:spPr>
            <p:txBody>
              <a:bodyPr wrap="square">
                <a:spAutoFit/>
              </a:bodyPr>
              <a:lstStyle/>
              <a:p>
                <a:pPr algn="ctr"/>
                <a:r>
                  <a:rPr lang="en-GB" sz="2800" dirty="0"/>
                  <a:t>Clustering tasks </a:t>
                </a:r>
              </a:p>
              <a:p>
                <a:pPr algn="ctr"/>
                <a:r>
                  <a:rPr lang="en-GB" sz="2800" dirty="0"/>
                  <a:t>Finding </a:t>
                </a:r>
                <a14:m>
                  <m:oMath xmlns:m="http://schemas.openxmlformats.org/officeDocument/2006/math">
                    <m:r>
                      <a:rPr lang="en-GB" sz="2800" i="1">
                        <a:latin typeface="Cambria Math" panose="02040503050406030204" pitchFamily="18" charset="0"/>
                      </a:rPr>
                      <m:t>h</m:t>
                    </m:r>
                    <m:d>
                      <m:dPr>
                        <m:ctrlPr>
                          <a:rPr lang="en-US" sz="2800" i="1">
                            <a:latin typeface="Cambria Math" panose="02040503050406030204" pitchFamily="18" charset="0"/>
                          </a:rPr>
                        </m:ctrlPr>
                      </m:dPr>
                      <m:e>
                        <m:r>
                          <a:rPr lang="en-GB" sz="2800" i="1">
                            <a:latin typeface="Cambria Math" panose="02040503050406030204" pitchFamily="18" charset="0"/>
                          </a:rPr>
                          <m:t>𝑋</m:t>
                        </m:r>
                      </m:e>
                    </m:d>
                  </m:oMath>
                </a14:m>
                <a:r>
                  <a:rPr lang="en-GB" sz="2800" dirty="0"/>
                  <a:t> is clustering data into groups, where instances inside a group are more similar compared to those outside the group</a:t>
                </a:r>
              </a:p>
              <a:p>
                <a:pPr algn="ctr"/>
                <a:endParaRPr lang="ar-SA" sz="2800" dirty="0"/>
              </a:p>
            </p:txBody>
          </p:sp>
        </mc:Choice>
        <mc:Fallback xmlns="">
          <p:sp>
            <p:nvSpPr>
              <p:cNvPr id="7" name="TextBox 6">
                <a:extLst>
                  <a:ext uri="{FF2B5EF4-FFF2-40B4-BE49-F238E27FC236}">
                    <a16:creationId xmlns:a16="http://schemas.microsoft.com/office/drawing/2014/main" id="{16FF60AB-F63C-68F9-9AA4-E26A1DFFD4B6}"/>
                  </a:ext>
                </a:extLst>
              </p:cNvPr>
              <p:cNvSpPr txBox="1">
                <a:spLocks noRot="1" noChangeAspect="1" noMove="1" noResize="1" noEditPoints="1" noAdjustHandles="1" noChangeArrowheads="1" noChangeShapeType="1" noTextEdit="1"/>
              </p:cNvSpPr>
              <p:nvPr/>
            </p:nvSpPr>
            <p:spPr>
              <a:xfrm>
                <a:off x="279662" y="1363588"/>
                <a:ext cx="11632676" cy="1815882"/>
              </a:xfrm>
              <a:prstGeom prst="rect">
                <a:avLst/>
              </a:prstGeom>
              <a:blipFill>
                <a:blip r:embed="rId3"/>
                <a:stretch>
                  <a:fillRect l="-367" t="-3691" r="-1048"/>
                </a:stretch>
              </a:blipFill>
            </p:spPr>
            <p:txBody>
              <a:bodyPr/>
              <a:lstStyle/>
              <a:p>
                <a:r>
                  <a:rPr lang="ar-SA">
                    <a:noFill/>
                  </a:rPr>
                  <a:t> </a:t>
                </a:r>
              </a:p>
            </p:txBody>
          </p:sp>
        </mc:Fallback>
      </mc:AlternateContent>
    </p:spTree>
    <p:extLst>
      <p:ext uri="{BB962C8B-B14F-4D97-AF65-F5344CB8AC3E}">
        <p14:creationId xmlns:p14="http://schemas.microsoft.com/office/powerpoint/2010/main" val="1403481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3D4C2-0591-29B4-B3F1-9EA45FAE3705}"/>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8929385-3D53-D0D2-F30E-70CD41EB4EAE}"/>
              </a:ext>
            </a:extLst>
          </p:cNvPr>
          <p:cNvSpPr/>
          <p:nvPr/>
        </p:nvSpPr>
        <p:spPr>
          <a:xfrm>
            <a:off x="6648758" y="1545991"/>
            <a:ext cx="3148553" cy="2564091"/>
          </a:xfrm>
          <a:prstGeom prst="roundRect">
            <a:avLst/>
          </a:prstGeom>
          <a:solidFill>
            <a:srgbClr val="F5FDF6"/>
          </a:solidFill>
          <a:ln w="38100">
            <a:solidFill>
              <a:srgbClr val="00594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Rectangle: Rounded Corners 9">
            <a:extLst>
              <a:ext uri="{FF2B5EF4-FFF2-40B4-BE49-F238E27FC236}">
                <a16:creationId xmlns:a16="http://schemas.microsoft.com/office/drawing/2014/main" id="{8A8B982E-E229-CD52-EB01-7FD7BD9FE517}"/>
              </a:ext>
            </a:extLst>
          </p:cNvPr>
          <p:cNvSpPr/>
          <p:nvPr/>
        </p:nvSpPr>
        <p:spPr>
          <a:xfrm>
            <a:off x="2111604" y="1545992"/>
            <a:ext cx="3148553" cy="2564091"/>
          </a:xfrm>
          <a:prstGeom prst="roundRect">
            <a:avLst/>
          </a:prstGeom>
          <a:solidFill>
            <a:srgbClr val="F5FDF6"/>
          </a:solidFill>
          <a:ln w="38100">
            <a:solidFill>
              <a:srgbClr val="00594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Arrow: Pentagon 11">
            <a:extLst>
              <a:ext uri="{FF2B5EF4-FFF2-40B4-BE49-F238E27FC236}">
                <a16:creationId xmlns:a16="http://schemas.microsoft.com/office/drawing/2014/main" id="{D0946E4B-7A85-B225-68CD-1C337E260932}"/>
              </a:ext>
            </a:extLst>
          </p:cNvPr>
          <p:cNvSpPr/>
          <p:nvPr/>
        </p:nvSpPr>
        <p:spPr>
          <a:xfrm>
            <a:off x="-1" y="0"/>
            <a:ext cx="5788059"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Self-supervised learning</a:t>
            </a:r>
          </a:p>
        </p:txBody>
      </p:sp>
      <p:sp>
        <p:nvSpPr>
          <p:cNvPr id="4" name="TextBox 3">
            <a:extLst>
              <a:ext uri="{FF2B5EF4-FFF2-40B4-BE49-F238E27FC236}">
                <a16:creationId xmlns:a16="http://schemas.microsoft.com/office/drawing/2014/main" id="{9C32E09F-B1EB-21A7-A828-020B2DD7B426}"/>
              </a:ext>
            </a:extLst>
          </p:cNvPr>
          <p:cNvSpPr txBox="1"/>
          <p:nvPr/>
        </p:nvSpPr>
        <p:spPr>
          <a:xfrm>
            <a:off x="-106837" y="1618109"/>
            <a:ext cx="11632676" cy="523220"/>
          </a:xfrm>
          <a:prstGeom prst="rect">
            <a:avLst/>
          </a:prstGeom>
          <a:noFill/>
        </p:spPr>
        <p:txBody>
          <a:bodyPr wrap="square">
            <a:spAutoFit/>
          </a:bodyPr>
          <a:lstStyle/>
          <a:p>
            <a:pPr algn="ctr"/>
            <a:r>
              <a:rPr lang="en-GB" sz="2800" dirty="0"/>
              <a:t>Self-supervised                                  Supervised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5EFB75-17F4-1B5D-F565-183440EBAE06}"/>
                  </a:ext>
                </a:extLst>
              </p:cNvPr>
              <p:cNvSpPr txBox="1"/>
              <p:nvPr/>
            </p:nvSpPr>
            <p:spPr>
              <a:xfrm>
                <a:off x="6768445" y="2469647"/>
                <a:ext cx="286703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GB" sz="2800" i="1">
                              <a:latin typeface="Cambria Math" panose="02040503050406030204" pitchFamily="18" charset="0"/>
                            </a:rPr>
                            <m:t>𝑋</m:t>
                          </m:r>
                        </m:e>
                      </m:d>
                      <m:r>
                        <a:rPr lang="en-US" sz="2800" i="1">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𝜀</m:t>
                      </m:r>
                    </m:oMath>
                  </m:oMathPara>
                </a14:m>
                <a:endParaRPr lang="en-US" sz="2800" dirty="0"/>
              </a:p>
            </p:txBody>
          </p:sp>
        </mc:Choice>
        <mc:Fallback xmlns="">
          <p:sp>
            <p:nvSpPr>
              <p:cNvPr id="5" name="TextBox 4">
                <a:extLst>
                  <a:ext uri="{FF2B5EF4-FFF2-40B4-BE49-F238E27FC236}">
                    <a16:creationId xmlns:a16="http://schemas.microsoft.com/office/drawing/2014/main" id="{9D5EFB75-17F4-1B5D-F565-183440EBAE06}"/>
                  </a:ext>
                </a:extLst>
              </p:cNvPr>
              <p:cNvSpPr txBox="1">
                <a:spLocks noRot="1" noChangeAspect="1" noMove="1" noResize="1" noEditPoints="1" noAdjustHandles="1" noChangeArrowheads="1" noChangeShapeType="1" noTextEdit="1"/>
              </p:cNvSpPr>
              <p:nvPr/>
            </p:nvSpPr>
            <p:spPr>
              <a:xfrm>
                <a:off x="6768445" y="2469647"/>
                <a:ext cx="2867039" cy="523220"/>
              </a:xfrm>
              <a:prstGeom prst="rect">
                <a:avLst/>
              </a:prstGeom>
              <a:blipFill>
                <a:blip r:embed="rId2"/>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C05D4D-2369-BFEB-7658-3BF6A40310FC}"/>
                  </a:ext>
                </a:extLst>
              </p:cNvPr>
              <p:cNvSpPr txBox="1"/>
              <p:nvPr/>
            </p:nvSpPr>
            <p:spPr>
              <a:xfrm>
                <a:off x="2273431" y="2469647"/>
                <a:ext cx="286703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𝑦</m:t>
                      </m:r>
                      <m:r>
                        <a:rPr lang="en-GB" sz="2800" b="0" i="1" smtClean="0">
                          <a:latin typeface="Cambria Math" panose="02040503050406030204" pitchFamily="18" charset="0"/>
                        </a:rPr>
                        <m:t>′</m:t>
                      </m:r>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GB" sz="2800" i="1">
                              <a:latin typeface="Cambria Math" panose="02040503050406030204" pitchFamily="18" charset="0"/>
                            </a:rPr>
                            <m:t>𝑋</m:t>
                          </m:r>
                        </m:e>
                      </m:d>
                      <m:r>
                        <a:rPr lang="en-US" sz="2800" i="1">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𝜀</m:t>
                      </m:r>
                    </m:oMath>
                  </m:oMathPara>
                </a14:m>
                <a:endParaRPr lang="en-US" sz="2800" dirty="0"/>
              </a:p>
            </p:txBody>
          </p:sp>
        </mc:Choice>
        <mc:Fallback xmlns="">
          <p:sp>
            <p:nvSpPr>
              <p:cNvPr id="6" name="TextBox 5">
                <a:extLst>
                  <a:ext uri="{FF2B5EF4-FFF2-40B4-BE49-F238E27FC236}">
                    <a16:creationId xmlns:a16="http://schemas.microsoft.com/office/drawing/2014/main" id="{CDC05D4D-2369-BFEB-7658-3BF6A40310FC}"/>
                  </a:ext>
                </a:extLst>
              </p:cNvPr>
              <p:cNvSpPr txBox="1">
                <a:spLocks noRot="1" noChangeAspect="1" noMove="1" noResize="1" noEditPoints="1" noAdjustHandles="1" noChangeArrowheads="1" noChangeShapeType="1" noTextEdit="1"/>
              </p:cNvSpPr>
              <p:nvPr/>
            </p:nvSpPr>
            <p:spPr>
              <a:xfrm>
                <a:off x="2273431" y="2469647"/>
                <a:ext cx="2867039" cy="523220"/>
              </a:xfrm>
              <a:prstGeom prst="rect">
                <a:avLst/>
              </a:prstGeom>
              <a:blipFill>
                <a:blip r:embed="rId3"/>
                <a:stretch>
                  <a:fillRect/>
                </a:stretch>
              </a:blipFill>
            </p:spPr>
            <p:txBody>
              <a:bodyPr/>
              <a:lstStyle/>
              <a:p>
                <a:r>
                  <a:rPr lang="ar-SA">
                    <a:noFill/>
                  </a:rPr>
                  <a:t> </a:t>
                </a:r>
              </a:p>
            </p:txBody>
          </p:sp>
        </mc:Fallback>
      </mc:AlternateContent>
      <p:sp>
        <p:nvSpPr>
          <p:cNvPr id="7" name="TextBox 6">
            <a:extLst>
              <a:ext uri="{FF2B5EF4-FFF2-40B4-BE49-F238E27FC236}">
                <a16:creationId xmlns:a16="http://schemas.microsoft.com/office/drawing/2014/main" id="{592EB34B-8039-2924-CDA4-7F9A8D21BEA6}"/>
              </a:ext>
            </a:extLst>
          </p:cNvPr>
          <p:cNvSpPr txBox="1"/>
          <p:nvPr/>
        </p:nvSpPr>
        <p:spPr>
          <a:xfrm>
            <a:off x="-50275" y="3321185"/>
            <a:ext cx="11632676" cy="523220"/>
          </a:xfrm>
          <a:prstGeom prst="rect">
            <a:avLst/>
          </a:prstGeom>
          <a:noFill/>
        </p:spPr>
        <p:txBody>
          <a:bodyPr wrap="square">
            <a:spAutoFit/>
          </a:bodyPr>
          <a:lstStyle/>
          <a:p>
            <a:pPr algn="ctr"/>
            <a:r>
              <a:rPr lang="en-GB" sz="2800" dirty="0"/>
              <a:t>Pseudo-label                      </a:t>
            </a:r>
            <a:r>
              <a:rPr lang="en-GB" sz="2800" b="1" i="1" dirty="0"/>
              <a:t>  </a:t>
            </a:r>
            <a:r>
              <a:rPr lang="en-GB" sz="2800" dirty="0"/>
              <a:t>             True label</a:t>
            </a:r>
          </a:p>
        </p:txBody>
      </p:sp>
      <p:sp>
        <p:nvSpPr>
          <p:cNvPr id="9" name="TextBox 8">
            <a:extLst>
              <a:ext uri="{FF2B5EF4-FFF2-40B4-BE49-F238E27FC236}">
                <a16:creationId xmlns:a16="http://schemas.microsoft.com/office/drawing/2014/main" id="{2721C6AC-F0D0-CD25-3127-7A8AF20EA909}"/>
              </a:ext>
            </a:extLst>
          </p:cNvPr>
          <p:cNvSpPr txBox="1"/>
          <p:nvPr/>
        </p:nvSpPr>
        <p:spPr>
          <a:xfrm>
            <a:off x="5615093" y="2572251"/>
            <a:ext cx="678729" cy="584775"/>
          </a:xfrm>
          <a:prstGeom prst="rect">
            <a:avLst/>
          </a:prstGeom>
          <a:noFill/>
        </p:spPr>
        <p:txBody>
          <a:bodyPr wrap="square">
            <a:spAutoFit/>
          </a:bodyPr>
          <a:lstStyle/>
          <a:p>
            <a:r>
              <a:rPr lang="en-GB" sz="3200" b="1" i="1" dirty="0">
                <a:solidFill>
                  <a:srgbClr val="00594B"/>
                </a:solidFill>
              </a:rPr>
              <a:t>VS</a:t>
            </a:r>
            <a:endParaRPr lang="ar-SA" sz="3200" b="1" i="1" dirty="0">
              <a:solidFill>
                <a:srgbClr val="00594B"/>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89579D-1B7B-A6A9-8647-E3912A53E5D9}"/>
                  </a:ext>
                </a:extLst>
              </p:cNvPr>
              <p:cNvSpPr txBox="1"/>
              <p:nvPr/>
            </p:nvSpPr>
            <p:spPr>
              <a:xfrm>
                <a:off x="355077" y="4683499"/>
                <a:ext cx="11632676" cy="523220"/>
              </a:xfrm>
              <a:prstGeom prst="rect">
                <a:avLst/>
              </a:prstGeom>
              <a:noFill/>
            </p:spPr>
            <p:txBody>
              <a:bodyPr wrap="square">
                <a:spAutoFit/>
              </a:bodyPr>
              <a:lstStyle/>
              <a:p>
                <a:pPr algn="ctr"/>
                <a:r>
                  <a:rPr lang="en-GB" sz="2800" dirty="0"/>
                  <a:t>Pseudo-label </a:t>
                </a:r>
                <a14:m>
                  <m:oMath xmlns:m="http://schemas.openxmlformats.org/officeDocument/2006/math">
                    <m:r>
                      <a:rPr lang="en-GB" sz="2800" i="1">
                        <a:latin typeface="Cambria Math" panose="02040503050406030204" pitchFamily="18" charset="0"/>
                      </a:rPr>
                      <m:t>𝑦</m:t>
                    </m:r>
                    <m:r>
                      <a:rPr lang="en-GB" sz="2800" i="1">
                        <a:latin typeface="Cambria Math" panose="02040503050406030204" pitchFamily="18" charset="0"/>
                      </a:rPr>
                      <m:t>′</m:t>
                    </m:r>
                  </m:oMath>
                </a14:m>
                <a:r>
                  <a:rPr lang="en-GB" sz="2800" dirty="0"/>
                  <a:t> is created using </a:t>
                </a:r>
                <a14:m>
                  <m:oMath xmlns:m="http://schemas.openxmlformats.org/officeDocument/2006/math">
                    <m:r>
                      <a:rPr lang="en-GB" sz="2800" i="1">
                        <a:latin typeface="Cambria Math" panose="02040503050406030204" pitchFamily="18" charset="0"/>
                      </a:rPr>
                      <m:t>𝑋</m:t>
                    </m:r>
                  </m:oMath>
                </a14:m>
                <a:endParaRPr lang="en-GB" sz="2800" dirty="0"/>
              </a:p>
            </p:txBody>
          </p:sp>
        </mc:Choice>
        <mc:Fallback xmlns="">
          <p:sp>
            <p:nvSpPr>
              <p:cNvPr id="13" name="TextBox 12">
                <a:extLst>
                  <a:ext uri="{FF2B5EF4-FFF2-40B4-BE49-F238E27FC236}">
                    <a16:creationId xmlns:a16="http://schemas.microsoft.com/office/drawing/2014/main" id="{2189579D-1B7B-A6A9-8647-E3912A53E5D9}"/>
                  </a:ext>
                </a:extLst>
              </p:cNvPr>
              <p:cNvSpPr txBox="1">
                <a:spLocks noRot="1" noChangeAspect="1" noMove="1" noResize="1" noEditPoints="1" noAdjustHandles="1" noChangeArrowheads="1" noChangeShapeType="1" noTextEdit="1"/>
              </p:cNvSpPr>
              <p:nvPr/>
            </p:nvSpPr>
            <p:spPr>
              <a:xfrm>
                <a:off x="355077" y="4683499"/>
                <a:ext cx="11632676" cy="523220"/>
              </a:xfrm>
              <a:prstGeom prst="rect">
                <a:avLst/>
              </a:prstGeom>
              <a:blipFill>
                <a:blip r:embed="rId4"/>
                <a:stretch>
                  <a:fillRect t="-11628" b="-31395"/>
                </a:stretch>
              </a:blipFill>
            </p:spPr>
            <p:txBody>
              <a:bodyPr/>
              <a:lstStyle/>
              <a:p>
                <a:r>
                  <a:rPr lang="ar-SA">
                    <a:noFill/>
                  </a:rPr>
                  <a:t> </a:t>
                </a:r>
              </a:p>
            </p:txBody>
          </p:sp>
        </mc:Fallback>
      </mc:AlternateContent>
    </p:spTree>
    <p:extLst>
      <p:ext uri="{BB962C8B-B14F-4D97-AF65-F5344CB8AC3E}">
        <p14:creationId xmlns:p14="http://schemas.microsoft.com/office/powerpoint/2010/main" val="2757267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D7F02-6BCF-75C9-85FC-D5FF8E0C646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92E0D82-8399-73A9-18F9-3340CBEAEBBB}"/>
              </a:ext>
            </a:extLst>
          </p:cNvPr>
          <p:cNvPicPr>
            <a:picLocks noChangeAspect="1"/>
          </p:cNvPicPr>
          <p:nvPr/>
        </p:nvPicPr>
        <p:blipFill>
          <a:blip r:embed="rId2"/>
          <a:stretch>
            <a:fillRect/>
          </a:stretch>
        </p:blipFill>
        <p:spPr>
          <a:xfrm>
            <a:off x="2528389" y="2952205"/>
            <a:ext cx="7135221" cy="3905795"/>
          </a:xfrm>
          <a:prstGeom prst="rect">
            <a:avLst/>
          </a:prstGeom>
        </p:spPr>
      </p:pic>
      <p:sp>
        <p:nvSpPr>
          <p:cNvPr id="12" name="Arrow: Pentagon 11">
            <a:extLst>
              <a:ext uri="{FF2B5EF4-FFF2-40B4-BE49-F238E27FC236}">
                <a16:creationId xmlns:a16="http://schemas.microsoft.com/office/drawing/2014/main" id="{A3CCE814-0925-1A63-E1BB-A04492A3A54F}"/>
              </a:ext>
            </a:extLst>
          </p:cNvPr>
          <p:cNvSpPr/>
          <p:nvPr/>
        </p:nvSpPr>
        <p:spPr>
          <a:xfrm>
            <a:off x="-1" y="0"/>
            <a:ext cx="5788059"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Self-supervised learning</a:t>
            </a:r>
          </a:p>
        </p:txBody>
      </p:sp>
      <p:sp>
        <p:nvSpPr>
          <p:cNvPr id="2" name="TextBox 1">
            <a:extLst>
              <a:ext uri="{FF2B5EF4-FFF2-40B4-BE49-F238E27FC236}">
                <a16:creationId xmlns:a16="http://schemas.microsoft.com/office/drawing/2014/main" id="{33B5A527-4585-FB74-C400-90ACF7E7350F}"/>
              </a:ext>
            </a:extLst>
          </p:cNvPr>
          <p:cNvSpPr txBox="1"/>
          <p:nvPr/>
        </p:nvSpPr>
        <p:spPr>
          <a:xfrm>
            <a:off x="279662" y="1033795"/>
            <a:ext cx="11632676" cy="2431435"/>
          </a:xfrm>
          <a:prstGeom prst="rect">
            <a:avLst/>
          </a:prstGeom>
          <a:noFill/>
        </p:spPr>
        <p:txBody>
          <a:bodyPr wrap="square">
            <a:spAutoFit/>
          </a:bodyPr>
          <a:lstStyle/>
          <a:p>
            <a:pPr algn="ctr"/>
            <a:r>
              <a:rPr lang="en-GB" sz="2800" dirty="0"/>
              <a:t>Contrastive learning</a:t>
            </a:r>
          </a:p>
          <a:p>
            <a:pPr algn="ctr"/>
            <a:r>
              <a:rPr lang="en-GB" sz="2800" dirty="0"/>
              <a:t>Widely-adopted self-supervised learning algorithm</a:t>
            </a:r>
          </a:p>
          <a:p>
            <a:pPr algn="ctr"/>
            <a:endParaRPr lang="en-GB" sz="1200" dirty="0"/>
          </a:p>
          <a:p>
            <a:pPr algn="ctr"/>
            <a:r>
              <a:rPr lang="en-GB" sz="2800" dirty="0"/>
              <a:t>Learning  a new representation of the data, where similar instances are pulled closer and dissimilar instances are pushed further</a:t>
            </a:r>
          </a:p>
          <a:p>
            <a:pPr algn="ctr"/>
            <a:endParaRPr lang="en-GB" sz="2800" dirty="0"/>
          </a:p>
        </p:txBody>
      </p:sp>
      <p:sp>
        <p:nvSpPr>
          <p:cNvPr id="4" name="TextBox 3">
            <a:extLst>
              <a:ext uri="{FF2B5EF4-FFF2-40B4-BE49-F238E27FC236}">
                <a16:creationId xmlns:a16="http://schemas.microsoft.com/office/drawing/2014/main" id="{AE779788-4BB1-BB0E-180F-7D5BE6107721}"/>
              </a:ext>
            </a:extLst>
          </p:cNvPr>
          <p:cNvSpPr txBox="1"/>
          <p:nvPr/>
        </p:nvSpPr>
        <p:spPr>
          <a:xfrm>
            <a:off x="8825846" y="6550223"/>
            <a:ext cx="3466706" cy="307777"/>
          </a:xfrm>
          <a:prstGeom prst="rect">
            <a:avLst/>
          </a:prstGeom>
          <a:noFill/>
        </p:spPr>
        <p:txBody>
          <a:bodyPr wrap="square">
            <a:spAutoFit/>
          </a:bodyPr>
          <a:lstStyle>
            <a:defPPr>
              <a:defRPr lang="en-US"/>
            </a:defPPr>
            <a:lvl1pPr>
              <a:defRPr sz="1400">
                <a:solidFill>
                  <a:srgbClr val="0070C0"/>
                </a:solidFill>
              </a:defRPr>
            </a:lvl1pPr>
          </a:lstStyle>
          <a:p>
            <a:r>
              <a:rPr lang="en-GB" dirty="0"/>
              <a:t>https://eprints.bbk.ac.uk/id/eprint/56689/</a:t>
            </a:r>
            <a:endParaRPr lang="ar-SA" dirty="0"/>
          </a:p>
        </p:txBody>
      </p:sp>
    </p:spTree>
    <p:extLst>
      <p:ext uri="{BB962C8B-B14F-4D97-AF65-F5344CB8AC3E}">
        <p14:creationId xmlns:p14="http://schemas.microsoft.com/office/powerpoint/2010/main" val="3692846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755B3C-6B47-239B-5D2C-3147A3CE9DC4}"/>
              </a:ext>
            </a:extLst>
          </p:cNvPr>
          <p:cNvSpPr txBox="1"/>
          <p:nvPr/>
        </p:nvSpPr>
        <p:spPr>
          <a:xfrm>
            <a:off x="311085" y="501360"/>
            <a:ext cx="11491274" cy="5724644"/>
          </a:xfrm>
          <a:prstGeom prst="rect">
            <a:avLst/>
          </a:prstGeom>
          <a:noFill/>
        </p:spPr>
        <p:txBody>
          <a:bodyPr wrap="square">
            <a:spAutoFit/>
          </a:bodyPr>
          <a:lstStyle/>
          <a:p>
            <a:pPr algn="just">
              <a:spcAft>
                <a:spcPts val="1200"/>
              </a:spcAft>
              <a:buNone/>
            </a:pPr>
            <a:r>
              <a:rPr lang="en-GB" sz="2400" b="1" dirty="0">
                <a:solidFill>
                  <a:srgbClr val="00594B"/>
                </a:solidFill>
              </a:rPr>
              <a:t>Licence Disclaimer</a:t>
            </a:r>
            <a:endParaRPr lang="en-GB" sz="2400" dirty="0">
              <a:solidFill>
                <a:srgbClr val="00594B"/>
              </a:solidFill>
            </a:endParaRPr>
          </a:p>
          <a:p>
            <a:pPr algn="just">
              <a:buNone/>
            </a:pPr>
            <a:r>
              <a:rPr lang="en-GB" sz="2000" dirty="0"/>
              <a:t>This document is distributed under the terms of the GNU General Public Licence, Version 3, dated 29 June 2007. It is intended to promote freedom to use, study, modify, and share the content herein, in accordance with the principles of free and open-source documentation. By accessing, reproducing, or modifying this document, you agree to comply with the conditions set forth in the GNU GPL v3. A full copy of the licence is available at </a:t>
            </a:r>
            <a:r>
              <a:rPr lang="en-GB" sz="2000" dirty="0">
                <a:hlinkClick r:id="rId2"/>
              </a:rPr>
              <a:t>https://www.gnu.org/licenses/gpl-3.0.html</a:t>
            </a:r>
            <a:r>
              <a:rPr lang="en-GB" sz="2000" dirty="0"/>
              <a:t>.</a:t>
            </a:r>
          </a:p>
          <a:p>
            <a:pPr algn="just">
              <a:buNone/>
            </a:pPr>
            <a:endParaRPr lang="en-GB" sz="2000" dirty="0"/>
          </a:p>
          <a:p>
            <a:pPr algn="just">
              <a:buNone/>
            </a:pPr>
            <a:r>
              <a:rPr lang="en-GB" sz="2000" dirty="0"/>
              <a:t>This licence applies to the document as a whole, including any derivative works, unless otherwise stated. No warranties are provided, and the document is offered “as-is” without liability for its use or interpretation.</a:t>
            </a:r>
          </a:p>
          <a:p>
            <a:pPr algn="just">
              <a:buNone/>
            </a:pPr>
            <a:endParaRPr lang="en-GB" sz="2000" b="1" dirty="0"/>
          </a:p>
          <a:p>
            <a:pPr algn="just">
              <a:spcAft>
                <a:spcPts val="1200"/>
              </a:spcAft>
            </a:pPr>
            <a:r>
              <a:rPr lang="en-GB" sz="2400" b="1" dirty="0">
                <a:solidFill>
                  <a:srgbClr val="00594B"/>
                </a:solidFill>
              </a:rPr>
              <a:t>Attribution Requirement</a:t>
            </a:r>
          </a:p>
          <a:p>
            <a:pPr algn="just">
              <a:buNone/>
            </a:pPr>
            <a:r>
              <a:rPr lang="en-GB" sz="2000" dirty="0"/>
              <a:t>When using, sharing, or adapting this document for any individual, group, or organisation, proper citation of the original author is required. Please cite as follows:</a:t>
            </a:r>
          </a:p>
          <a:p>
            <a:pPr algn="just">
              <a:buNone/>
            </a:pPr>
            <a:endParaRPr lang="en-GB" sz="1200" dirty="0"/>
          </a:p>
          <a:p>
            <a:pPr>
              <a:buNone/>
            </a:pPr>
            <a:r>
              <a:rPr lang="en-GB" sz="2000" dirty="0"/>
              <a:t>Alsaggaf, I. (2025) </a:t>
            </a:r>
            <a:r>
              <a:rPr lang="en-GB" sz="2000" i="1" dirty="0"/>
              <a:t>Introduction to Artificial Intelligence</a:t>
            </a:r>
            <a:r>
              <a:rPr lang="en-GB" sz="2000" dirty="0"/>
              <a:t>. Available at: </a:t>
            </a:r>
            <a:r>
              <a:rPr lang="en-GB" sz="2000" dirty="0">
                <a:hlinkClick r:id="rId3"/>
              </a:rPr>
              <a:t>https://github.com/ibrahimsaggaf/Introduction-to-Artificial-Intelligence</a:t>
            </a:r>
            <a:r>
              <a:rPr lang="en-GB" sz="2000" dirty="0"/>
              <a:t> (Accessed: [insert date]).</a:t>
            </a:r>
          </a:p>
        </p:txBody>
      </p:sp>
    </p:spTree>
    <p:extLst>
      <p:ext uri="{BB962C8B-B14F-4D97-AF65-F5344CB8AC3E}">
        <p14:creationId xmlns:p14="http://schemas.microsoft.com/office/powerpoint/2010/main" val="1257613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4F5E7-3922-940E-CC4E-9975A89FCD97}"/>
            </a:ext>
          </a:extLst>
        </p:cNvPr>
        <p:cNvGrpSpPr/>
        <p:nvPr/>
      </p:nvGrpSpPr>
      <p:grpSpPr>
        <a:xfrm>
          <a:off x="0" y="0"/>
          <a:ext cx="0" cy="0"/>
          <a:chOff x="0" y="0"/>
          <a:chExt cx="0" cy="0"/>
        </a:xfrm>
      </p:grpSpPr>
      <p:sp>
        <p:nvSpPr>
          <p:cNvPr id="12" name="Arrow: Pentagon 11">
            <a:extLst>
              <a:ext uri="{FF2B5EF4-FFF2-40B4-BE49-F238E27FC236}">
                <a16:creationId xmlns:a16="http://schemas.microsoft.com/office/drawing/2014/main" id="{7209694D-A954-F6FE-A30A-FE1CF8841D38}"/>
              </a:ext>
            </a:extLst>
          </p:cNvPr>
          <p:cNvSpPr/>
          <p:nvPr/>
        </p:nvSpPr>
        <p:spPr>
          <a:xfrm>
            <a:off x="-1" y="0"/>
            <a:ext cx="5788059"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Self-supervised learning</a:t>
            </a:r>
          </a:p>
        </p:txBody>
      </p:sp>
      <p:pic>
        <p:nvPicPr>
          <p:cNvPr id="3" name="Picture 2">
            <a:extLst>
              <a:ext uri="{FF2B5EF4-FFF2-40B4-BE49-F238E27FC236}">
                <a16:creationId xmlns:a16="http://schemas.microsoft.com/office/drawing/2014/main" id="{EC7C1805-E9C7-8D12-ADD1-C35A845E307D}"/>
              </a:ext>
            </a:extLst>
          </p:cNvPr>
          <p:cNvPicPr>
            <a:picLocks noChangeAspect="1"/>
          </p:cNvPicPr>
          <p:nvPr/>
        </p:nvPicPr>
        <p:blipFill>
          <a:blip r:embed="rId2"/>
          <a:srcRect t="12082" b="22723"/>
          <a:stretch/>
        </p:blipFill>
        <p:spPr>
          <a:xfrm>
            <a:off x="6715027" y="952688"/>
            <a:ext cx="5248656" cy="1720843"/>
          </a:xfrm>
          <a:prstGeom prst="rect">
            <a:avLst/>
          </a:prstGeom>
        </p:spPr>
      </p:pic>
      <p:sp>
        <p:nvSpPr>
          <p:cNvPr id="4" name="Rectangle 3">
            <a:extLst>
              <a:ext uri="{FF2B5EF4-FFF2-40B4-BE49-F238E27FC236}">
                <a16:creationId xmlns:a16="http://schemas.microsoft.com/office/drawing/2014/main" id="{588D89A2-7CE6-1FA4-63DF-0B8E78AFB4FE}"/>
              </a:ext>
            </a:extLst>
          </p:cNvPr>
          <p:cNvSpPr/>
          <p:nvPr/>
        </p:nvSpPr>
        <p:spPr>
          <a:xfrm>
            <a:off x="9944105" y="0"/>
            <a:ext cx="2247895" cy="298366"/>
          </a:xfrm>
          <a:prstGeom prst="rect">
            <a:avLst/>
          </a:prstGeom>
          <a:solidFill>
            <a:srgbClr val="CFD5E4"/>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a:t>JOURNAL ARTICLE</a:t>
            </a:r>
          </a:p>
        </p:txBody>
      </p:sp>
      <p:pic>
        <p:nvPicPr>
          <p:cNvPr id="5" name="Picture 4">
            <a:extLst>
              <a:ext uri="{FF2B5EF4-FFF2-40B4-BE49-F238E27FC236}">
                <a16:creationId xmlns:a16="http://schemas.microsoft.com/office/drawing/2014/main" id="{8A4677F6-C8E4-2FAD-678E-24A4D07F83A4}"/>
              </a:ext>
            </a:extLst>
          </p:cNvPr>
          <p:cNvPicPr>
            <a:picLocks noChangeAspect="1"/>
          </p:cNvPicPr>
          <p:nvPr/>
        </p:nvPicPr>
        <p:blipFill>
          <a:blip r:embed="rId3"/>
          <a:stretch>
            <a:fillRect/>
          </a:stretch>
        </p:blipFill>
        <p:spPr>
          <a:xfrm>
            <a:off x="6777498" y="0"/>
            <a:ext cx="2978609" cy="792000"/>
          </a:xfrm>
          <a:prstGeom prst="rect">
            <a:avLst/>
          </a:prstGeom>
        </p:spPr>
      </p:pic>
      <p:pic>
        <p:nvPicPr>
          <p:cNvPr id="7" name="Picture 6">
            <a:extLst>
              <a:ext uri="{FF2B5EF4-FFF2-40B4-BE49-F238E27FC236}">
                <a16:creationId xmlns:a16="http://schemas.microsoft.com/office/drawing/2014/main" id="{BB6680A8-4685-233E-2198-376255E69314}"/>
              </a:ext>
            </a:extLst>
          </p:cNvPr>
          <p:cNvPicPr>
            <a:picLocks noChangeAspect="1"/>
          </p:cNvPicPr>
          <p:nvPr/>
        </p:nvPicPr>
        <p:blipFill>
          <a:blip r:embed="rId4"/>
          <a:stretch>
            <a:fillRect/>
          </a:stretch>
        </p:blipFill>
        <p:spPr>
          <a:xfrm>
            <a:off x="1087041" y="3610347"/>
            <a:ext cx="3060753" cy="2880000"/>
          </a:xfrm>
          <a:prstGeom prst="rect">
            <a:avLst/>
          </a:prstGeom>
        </p:spPr>
      </p:pic>
      <p:pic>
        <p:nvPicPr>
          <p:cNvPr id="10" name="Picture 9">
            <a:extLst>
              <a:ext uri="{FF2B5EF4-FFF2-40B4-BE49-F238E27FC236}">
                <a16:creationId xmlns:a16="http://schemas.microsoft.com/office/drawing/2014/main" id="{D93C9D8F-784E-7B2C-894D-E6357DC63703}"/>
              </a:ext>
            </a:extLst>
          </p:cNvPr>
          <p:cNvPicPr>
            <a:picLocks noChangeAspect="1"/>
          </p:cNvPicPr>
          <p:nvPr/>
        </p:nvPicPr>
        <p:blipFill>
          <a:blip r:embed="rId5"/>
          <a:stretch>
            <a:fillRect/>
          </a:stretch>
        </p:blipFill>
        <p:spPr>
          <a:xfrm>
            <a:off x="7854849" y="3610347"/>
            <a:ext cx="3282962" cy="2880000"/>
          </a:xfrm>
          <a:prstGeom prst="rect">
            <a:avLst/>
          </a:prstGeom>
        </p:spPr>
      </p:pic>
      <p:sp>
        <p:nvSpPr>
          <p:cNvPr id="11" name="TextBox 10">
            <a:extLst>
              <a:ext uri="{FF2B5EF4-FFF2-40B4-BE49-F238E27FC236}">
                <a16:creationId xmlns:a16="http://schemas.microsoft.com/office/drawing/2014/main" id="{D15B7519-554F-B280-2348-2EC14301CEB7}"/>
              </a:ext>
            </a:extLst>
          </p:cNvPr>
          <p:cNvSpPr txBox="1"/>
          <p:nvPr/>
        </p:nvSpPr>
        <p:spPr>
          <a:xfrm>
            <a:off x="1864052" y="2994158"/>
            <a:ext cx="1506729" cy="584775"/>
          </a:xfrm>
          <a:prstGeom prst="rect">
            <a:avLst/>
          </a:prstGeom>
          <a:noFill/>
        </p:spPr>
        <p:txBody>
          <a:bodyPr wrap="square">
            <a:spAutoFit/>
          </a:bodyPr>
          <a:lstStyle/>
          <a:p>
            <a:pPr algn="ctr"/>
            <a:r>
              <a:rPr lang="en-GB" sz="3200" b="1" dirty="0">
                <a:solidFill>
                  <a:srgbClr val="00594B"/>
                </a:solidFill>
              </a:rPr>
              <a:t>Before</a:t>
            </a:r>
          </a:p>
        </p:txBody>
      </p:sp>
      <p:sp>
        <p:nvSpPr>
          <p:cNvPr id="13" name="TextBox 12">
            <a:extLst>
              <a:ext uri="{FF2B5EF4-FFF2-40B4-BE49-F238E27FC236}">
                <a16:creationId xmlns:a16="http://schemas.microsoft.com/office/drawing/2014/main" id="{C435C6D1-08ED-A240-F403-D1AE541084BC}"/>
              </a:ext>
            </a:extLst>
          </p:cNvPr>
          <p:cNvSpPr txBox="1"/>
          <p:nvPr/>
        </p:nvSpPr>
        <p:spPr>
          <a:xfrm>
            <a:off x="8742965" y="2994157"/>
            <a:ext cx="1506729" cy="584775"/>
          </a:xfrm>
          <a:prstGeom prst="rect">
            <a:avLst/>
          </a:prstGeom>
          <a:noFill/>
        </p:spPr>
        <p:txBody>
          <a:bodyPr wrap="square">
            <a:spAutoFit/>
          </a:bodyPr>
          <a:lstStyle/>
          <a:p>
            <a:pPr algn="ctr"/>
            <a:r>
              <a:rPr lang="en-GB" sz="3200" b="1" dirty="0">
                <a:solidFill>
                  <a:srgbClr val="00594B"/>
                </a:solidFill>
              </a:rPr>
              <a:t>After</a:t>
            </a:r>
          </a:p>
        </p:txBody>
      </p:sp>
      <p:sp>
        <p:nvSpPr>
          <p:cNvPr id="14" name="Rectangle: Rounded Corners 13">
            <a:extLst>
              <a:ext uri="{FF2B5EF4-FFF2-40B4-BE49-F238E27FC236}">
                <a16:creationId xmlns:a16="http://schemas.microsoft.com/office/drawing/2014/main" id="{845F1E3F-39F5-5216-CF42-ABB61DD89934}"/>
              </a:ext>
            </a:extLst>
          </p:cNvPr>
          <p:cNvSpPr/>
          <p:nvPr/>
        </p:nvSpPr>
        <p:spPr>
          <a:xfrm>
            <a:off x="4900812" y="4626140"/>
            <a:ext cx="2168167" cy="848413"/>
          </a:xfrm>
          <a:prstGeom prst="roundRect">
            <a:avLst/>
          </a:prstGeom>
          <a:solidFill>
            <a:srgbClr val="F5FDF6"/>
          </a:solidFill>
          <a:ln w="38100">
            <a:solidFill>
              <a:srgbClr val="00594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sz="2400" dirty="0">
                <a:solidFill>
                  <a:srgbClr val="00594B"/>
                </a:solidFill>
              </a:rPr>
              <a:t>Contrastive</a:t>
            </a:r>
          </a:p>
          <a:p>
            <a:pPr algn="ctr"/>
            <a:r>
              <a:rPr lang="en-GB" sz="2400" dirty="0">
                <a:solidFill>
                  <a:srgbClr val="00594B"/>
                </a:solidFill>
              </a:rPr>
              <a:t>learning</a:t>
            </a:r>
            <a:endParaRPr lang="ar-SA" sz="2400" dirty="0">
              <a:solidFill>
                <a:srgbClr val="00594B"/>
              </a:solidFill>
            </a:endParaRPr>
          </a:p>
        </p:txBody>
      </p:sp>
      <p:sp>
        <p:nvSpPr>
          <p:cNvPr id="16" name="Arrow: Right 15">
            <a:extLst>
              <a:ext uri="{FF2B5EF4-FFF2-40B4-BE49-F238E27FC236}">
                <a16:creationId xmlns:a16="http://schemas.microsoft.com/office/drawing/2014/main" id="{9FE863E7-0463-F9BC-E98D-A3D56873302C}"/>
              </a:ext>
            </a:extLst>
          </p:cNvPr>
          <p:cNvSpPr/>
          <p:nvPr/>
        </p:nvSpPr>
        <p:spPr>
          <a:xfrm>
            <a:off x="4147794" y="4838047"/>
            <a:ext cx="646302" cy="424598"/>
          </a:xfrm>
          <a:prstGeom prst="rightArrow">
            <a:avLst>
              <a:gd name="adj1" fmla="val 28464"/>
              <a:gd name="adj2" fmla="val 801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2D02C80-C943-B151-60B2-7C6DCDA570C6}"/>
              </a:ext>
            </a:extLst>
          </p:cNvPr>
          <p:cNvSpPr/>
          <p:nvPr/>
        </p:nvSpPr>
        <p:spPr>
          <a:xfrm>
            <a:off x="7208547" y="4838047"/>
            <a:ext cx="646302" cy="424598"/>
          </a:xfrm>
          <a:prstGeom prst="rightArrow">
            <a:avLst>
              <a:gd name="adj1" fmla="val 28464"/>
              <a:gd name="adj2" fmla="val 801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040567D-4D5A-0670-D223-095E96AA7C66}"/>
              </a:ext>
            </a:extLst>
          </p:cNvPr>
          <p:cNvSpPr txBox="1"/>
          <p:nvPr/>
        </p:nvSpPr>
        <p:spPr>
          <a:xfrm>
            <a:off x="7061444" y="6548364"/>
            <a:ext cx="5130556" cy="307777"/>
          </a:xfrm>
          <a:prstGeom prst="rect">
            <a:avLst/>
          </a:prstGeom>
          <a:noFill/>
        </p:spPr>
        <p:txBody>
          <a:bodyPr wrap="square">
            <a:spAutoFit/>
          </a:bodyPr>
          <a:lstStyle>
            <a:defPPr>
              <a:defRPr lang="en-US"/>
            </a:defPPr>
            <a:lvl1pPr>
              <a:defRPr sz="1400">
                <a:solidFill>
                  <a:srgbClr val="0070C0"/>
                </a:solidFill>
              </a:defRPr>
            </a:lvl1pPr>
          </a:lstStyle>
          <a:p>
            <a:r>
              <a:rPr lang="en-GB" dirty="0"/>
              <a:t>https://academic.oup.com/nargab/article/6/4/lqae153/7912061</a:t>
            </a:r>
            <a:endParaRPr lang="ar-SA" dirty="0"/>
          </a:p>
        </p:txBody>
      </p:sp>
    </p:spTree>
    <p:extLst>
      <p:ext uri="{BB962C8B-B14F-4D97-AF65-F5344CB8AC3E}">
        <p14:creationId xmlns:p14="http://schemas.microsoft.com/office/powerpoint/2010/main" val="3032707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88C33-9C30-A6EF-7790-F3ED4290179E}"/>
            </a:ext>
          </a:extLst>
        </p:cNvPr>
        <p:cNvGrpSpPr/>
        <p:nvPr/>
      </p:nvGrpSpPr>
      <p:grpSpPr>
        <a:xfrm>
          <a:off x="0" y="0"/>
          <a:ext cx="0" cy="0"/>
          <a:chOff x="0" y="0"/>
          <a:chExt cx="0" cy="0"/>
        </a:xfrm>
      </p:grpSpPr>
      <p:sp>
        <p:nvSpPr>
          <p:cNvPr id="2" name="Arrow: Pentagon 1">
            <a:extLst>
              <a:ext uri="{FF2B5EF4-FFF2-40B4-BE49-F238E27FC236}">
                <a16:creationId xmlns:a16="http://schemas.microsoft.com/office/drawing/2014/main" id="{4C6DF0B7-C5ED-5AD7-8BCC-C9A8E329D72A}"/>
              </a:ext>
            </a:extLst>
          </p:cNvPr>
          <p:cNvSpPr/>
          <p:nvPr/>
        </p:nvSpPr>
        <p:spPr>
          <a:xfrm flipH="1">
            <a:off x="6627042" y="0"/>
            <a:ext cx="5564957"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Reinforcement learning</a:t>
            </a:r>
          </a:p>
        </p:txBody>
      </p:sp>
      <p:sp>
        <p:nvSpPr>
          <p:cNvPr id="25" name="TextBox 24">
            <a:extLst>
              <a:ext uri="{FF2B5EF4-FFF2-40B4-BE49-F238E27FC236}">
                <a16:creationId xmlns:a16="http://schemas.microsoft.com/office/drawing/2014/main" id="{1624C02E-600C-9269-BB90-8BE6BA34C586}"/>
              </a:ext>
            </a:extLst>
          </p:cNvPr>
          <p:cNvSpPr txBox="1"/>
          <p:nvPr/>
        </p:nvSpPr>
        <p:spPr>
          <a:xfrm>
            <a:off x="279662" y="1580545"/>
            <a:ext cx="11632676" cy="3696909"/>
          </a:xfrm>
          <a:prstGeom prst="rect">
            <a:avLst/>
          </a:prstGeom>
          <a:noFill/>
        </p:spPr>
        <p:txBody>
          <a:bodyPr wrap="square">
            <a:spAutoFit/>
          </a:bodyPr>
          <a:lstStyle/>
          <a:p>
            <a:pPr algn="ctr">
              <a:lnSpc>
                <a:spcPct val="150000"/>
              </a:lnSpc>
            </a:pPr>
            <a:r>
              <a:rPr lang="en-GB" sz="4000" dirty="0"/>
              <a:t>An AI agent </a:t>
            </a:r>
          </a:p>
          <a:p>
            <a:pPr algn="ctr">
              <a:lnSpc>
                <a:spcPct val="150000"/>
              </a:lnSpc>
            </a:pPr>
            <a:r>
              <a:rPr lang="en-GB" sz="4000" dirty="0"/>
              <a:t>taking actions</a:t>
            </a:r>
          </a:p>
          <a:p>
            <a:pPr algn="ctr">
              <a:lnSpc>
                <a:spcPct val="150000"/>
              </a:lnSpc>
            </a:pPr>
            <a:r>
              <a:rPr lang="en-GB" sz="4000" dirty="0"/>
              <a:t>in a dynamic environment</a:t>
            </a:r>
          </a:p>
          <a:p>
            <a:pPr algn="ctr">
              <a:lnSpc>
                <a:spcPct val="150000"/>
              </a:lnSpc>
            </a:pPr>
            <a:r>
              <a:rPr lang="en-GB" sz="4000" dirty="0"/>
              <a:t>to maximise a reward</a:t>
            </a:r>
          </a:p>
        </p:txBody>
      </p:sp>
    </p:spTree>
    <p:extLst>
      <p:ext uri="{BB962C8B-B14F-4D97-AF65-F5344CB8AC3E}">
        <p14:creationId xmlns:p14="http://schemas.microsoft.com/office/powerpoint/2010/main" val="42518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084E4-B18F-8A40-02B4-6B2048275807}"/>
            </a:ext>
          </a:extLst>
        </p:cNvPr>
        <p:cNvGrpSpPr/>
        <p:nvPr/>
      </p:nvGrpSpPr>
      <p:grpSpPr>
        <a:xfrm>
          <a:off x="0" y="0"/>
          <a:ext cx="0" cy="0"/>
          <a:chOff x="0" y="0"/>
          <a:chExt cx="0" cy="0"/>
        </a:xfrm>
      </p:grpSpPr>
      <p:sp>
        <p:nvSpPr>
          <p:cNvPr id="2" name="Arrow: Pentagon 1">
            <a:extLst>
              <a:ext uri="{FF2B5EF4-FFF2-40B4-BE49-F238E27FC236}">
                <a16:creationId xmlns:a16="http://schemas.microsoft.com/office/drawing/2014/main" id="{627D32C6-C437-FADC-0EB1-D1BB9F5ED460}"/>
              </a:ext>
            </a:extLst>
          </p:cNvPr>
          <p:cNvSpPr/>
          <p:nvPr/>
        </p:nvSpPr>
        <p:spPr>
          <a:xfrm flipH="1">
            <a:off x="6627042" y="0"/>
            <a:ext cx="5564957"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Reinforcement learning</a:t>
            </a:r>
          </a:p>
        </p:txBody>
      </p:sp>
      <p:pic>
        <p:nvPicPr>
          <p:cNvPr id="3" name="Picture 2">
            <a:extLst>
              <a:ext uri="{FF2B5EF4-FFF2-40B4-BE49-F238E27FC236}">
                <a16:creationId xmlns:a16="http://schemas.microsoft.com/office/drawing/2014/main" id="{AF5BD7EE-CA83-CCE4-EE17-A59011CE9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681" y="4632583"/>
            <a:ext cx="1554480" cy="1554480"/>
          </a:xfrm>
          <a:prstGeom prst="rect">
            <a:avLst/>
          </a:prstGeom>
        </p:spPr>
      </p:pic>
      <p:sp>
        <p:nvSpPr>
          <p:cNvPr id="6" name="TextBox 5">
            <a:extLst>
              <a:ext uri="{FF2B5EF4-FFF2-40B4-BE49-F238E27FC236}">
                <a16:creationId xmlns:a16="http://schemas.microsoft.com/office/drawing/2014/main" id="{01BB47B7-9A76-5ABF-DF19-0D242B893A73}"/>
              </a:ext>
            </a:extLst>
          </p:cNvPr>
          <p:cNvSpPr txBox="1"/>
          <p:nvPr/>
        </p:nvSpPr>
        <p:spPr>
          <a:xfrm>
            <a:off x="2498704" y="6114018"/>
            <a:ext cx="1296433" cy="461665"/>
          </a:xfrm>
          <a:prstGeom prst="rect">
            <a:avLst/>
          </a:prstGeom>
          <a:noFill/>
        </p:spPr>
        <p:txBody>
          <a:bodyPr wrap="square">
            <a:spAutoFit/>
          </a:bodyPr>
          <a:lstStyle/>
          <a:p>
            <a:pPr algn="ctr"/>
            <a:r>
              <a:rPr lang="en-US" sz="2400" dirty="0"/>
              <a:t>Gamer</a:t>
            </a:r>
          </a:p>
        </p:txBody>
      </p:sp>
      <p:sp>
        <p:nvSpPr>
          <p:cNvPr id="7" name="TextBox 6">
            <a:extLst>
              <a:ext uri="{FF2B5EF4-FFF2-40B4-BE49-F238E27FC236}">
                <a16:creationId xmlns:a16="http://schemas.microsoft.com/office/drawing/2014/main" id="{FEE60E4F-3029-8022-46BA-4C2C5C5B1F3B}"/>
              </a:ext>
            </a:extLst>
          </p:cNvPr>
          <p:cNvSpPr txBox="1"/>
          <p:nvPr/>
        </p:nvSpPr>
        <p:spPr>
          <a:xfrm>
            <a:off x="4561528" y="1598293"/>
            <a:ext cx="2159092" cy="523220"/>
          </a:xfrm>
          <a:prstGeom prst="rect">
            <a:avLst/>
          </a:prstGeom>
          <a:noFill/>
        </p:spPr>
        <p:txBody>
          <a:bodyPr wrap="square">
            <a:spAutoFit/>
          </a:bodyPr>
          <a:lstStyle/>
          <a:p>
            <a:pPr algn="ctr"/>
            <a:r>
              <a:rPr lang="en-US" sz="2800" dirty="0"/>
              <a:t>Environment</a:t>
            </a:r>
          </a:p>
        </p:txBody>
      </p:sp>
      <p:sp>
        <p:nvSpPr>
          <p:cNvPr id="8" name="Arrow: Bent 7">
            <a:extLst>
              <a:ext uri="{FF2B5EF4-FFF2-40B4-BE49-F238E27FC236}">
                <a16:creationId xmlns:a16="http://schemas.microsoft.com/office/drawing/2014/main" id="{4AA8D05B-CF67-25A4-DFFC-A527756BF505}"/>
              </a:ext>
            </a:extLst>
          </p:cNvPr>
          <p:cNvSpPr/>
          <p:nvPr/>
        </p:nvSpPr>
        <p:spPr>
          <a:xfrm flipH="1">
            <a:off x="7187237" y="2706624"/>
            <a:ext cx="971951" cy="1899179"/>
          </a:xfrm>
          <a:prstGeom prst="bentArrow">
            <a:avLst>
              <a:gd name="adj1" fmla="val 13246"/>
              <a:gd name="adj2" fmla="val 19600"/>
              <a:gd name="adj3" fmla="val 31046"/>
              <a:gd name="adj4" fmla="val 2425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F5ACC07-0F88-B67D-6EEE-108E48C3427F}"/>
              </a:ext>
            </a:extLst>
          </p:cNvPr>
          <p:cNvSpPr txBox="1"/>
          <p:nvPr/>
        </p:nvSpPr>
        <p:spPr>
          <a:xfrm>
            <a:off x="8159188" y="3429000"/>
            <a:ext cx="1296433" cy="523220"/>
          </a:xfrm>
          <a:prstGeom prst="rect">
            <a:avLst/>
          </a:prstGeom>
          <a:noFill/>
        </p:spPr>
        <p:txBody>
          <a:bodyPr wrap="square">
            <a:spAutoFit/>
          </a:bodyPr>
          <a:lstStyle/>
          <a:p>
            <a:pPr algn="ctr"/>
            <a:r>
              <a:rPr lang="en-US" sz="2800" dirty="0">
                <a:solidFill>
                  <a:schemeClr val="tx1"/>
                </a:solidFill>
              </a:rPr>
              <a:t>Action</a:t>
            </a:r>
            <a:endParaRPr lang="en-US" sz="2800" dirty="0"/>
          </a:p>
        </p:txBody>
      </p:sp>
      <p:sp>
        <p:nvSpPr>
          <p:cNvPr id="10" name="Arrow: Bent 9">
            <a:extLst>
              <a:ext uri="{FF2B5EF4-FFF2-40B4-BE49-F238E27FC236}">
                <a16:creationId xmlns:a16="http://schemas.microsoft.com/office/drawing/2014/main" id="{624DD8AB-8A4C-5CFC-9B4D-83D0BD243A31}"/>
              </a:ext>
            </a:extLst>
          </p:cNvPr>
          <p:cNvSpPr/>
          <p:nvPr/>
        </p:nvSpPr>
        <p:spPr>
          <a:xfrm rot="10800000" flipH="1">
            <a:off x="5434423" y="4100201"/>
            <a:ext cx="1405289" cy="1258181"/>
          </a:xfrm>
          <a:prstGeom prst="bentArrow">
            <a:avLst>
              <a:gd name="adj1" fmla="val 10339"/>
              <a:gd name="adj2" fmla="val 15966"/>
              <a:gd name="adj3" fmla="val 28139"/>
              <a:gd name="adj4" fmla="val 2425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88EB6B3A-54C2-954E-2C11-7C5C387DC216}"/>
              </a:ext>
            </a:extLst>
          </p:cNvPr>
          <p:cNvSpPr txBox="1"/>
          <p:nvPr/>
        </p:nvSpPr>
        <p:spPr>
          <a:xfrm>
            <a:off x="4137989" y="4344193"/>
            <a:ext cx="1296433" cy="523220"/>
          </a:xfrm>
          <a:prstGeom prst="rect">
            <a:avLst/>
          </a:prstGeom>
          <a:noFill/>
        </p:spPr>
        <p:txBody>
          <a:bodyPr wrap="square">
            <a:spAutoFit/>
          </a:bodyPr>
          <a:lstStyle/>
          <a:p>
            <a:pPr algn="ctr"/>
            <a:r>
              <a:rPr lang="en-US" sz="2800" dirty="0">
                <a:solidFill>
                  <a:schemeClr val="tx1"/>
                </a:solidFill>
              </a:rPr>
              <a:t>State</a:t>
            </a:r>
            <a:endParaRPr lang="en-US" sz="2800" dirty="0"/>
          </a:p>
        </p:txBody>
      </p:sp>
      <p:pic>
        <p:nvPicPr>
          <p:cNvPr id="12" name="Picture 11">
            <a:extLst>
              <a:ext uri="{FF2B5EF4-FFF2-40B4-BE49-F238E27FC236}">
                <a16:creationId xmlns:a16="http://schemas.microsoft.com/office/drawing/2014/main" id="{8589AEDF-D046-7CEF-4E9F-D73C5DCC9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666" y="5358383"/>
            <a:ext cx="559015" cy="602982"/>
          </a:xfrm>
          <a:prstGeom prst="rect">
            <a:avLst/>
          </a:prstGeom>
        </p:spPr>
      </p:pic>
      <p:pic>
        <p:nvPicPr>
          <p:cNvPr id="13" name="Picture 12">
            <a:extLst>
              <a:ext uri="{FF2B5EF4-FFF2-40B4-BE49-F238E27FC236}">
                <a16:creationId xmlns:a16="http://schemas.microsoft.com/office/drawing/2014/main" id="{96A71E30-0B33-A781-1474-30C7DCF64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1444" y="5235266"/>
            <a:ext cx="568334" cy="543889"/>
          </a:xfrm>
          <a:prstGeom prst="rect">
            <a:avLst/>
          </a:prstGeom>
        </p:spPr>
      </p:pic>
      <p:sp>
        <p:nvSpPr>
          <p:cNvPr id="14" name="TextBox 13">
            <a:extLst>
              <a:ext uri="{FF2B5EF4-FFF2-40B4-BE49-F238E27FC236}">
                <a16:creationId xmlns:a16="http://schemas.microsoft.com/office/drawing/2014/main" id="{53B6BFBB-56A0-12B6-BAB5-8F158193D3ED}"/>
              </a:ext>
            </a:extLst>
          </p:cNvPr>
          <p:cNvSpPr txBox="1"/>
          <p:nvPr/>
        </p:nvSpPr>
        <p:spPr>
          <a:xfrm>
            <a:off x="4019217" y="5428956"/>
            <a:ext cx="1415205" cy="523220"/>
          </a:xfrm>
          <a:prstGeom prst="rect">
            <a:avLst/>
          </a:prstGeom>
          <a:noFill/>
        </p:spPr>
        <p:txBody>
          <a:bodyPr wrap="square">
            <a:spAutoFit/>
          </a:bodyPr>
          <a:lstStyle/>
          <a:p>
            <a:pPr algn="ctr"/>
            <a:r>
              <a:rPr lang="en-US" sz="2800" b="1" dirty="0">
                <a:solidFill>
                  <a:schemeClr val="accent6"/>
                </a:solidFill>
              </a:rPr>
              <a:t>Reward</a:t>
            </a:r>
          </a:p>
        </p:txBody>
      </p:sp>
      <p:sp>
        <p:nvSpPr>
          <p:cNvPr id="15" name="Arrow: Right 14">
            <a:extLst>
              <a:ext uri="{FF2B5EF4-FFF2-40B4-BE49-F238E27FC236}">
                <a16:creationId xmlns:a16="http://schemas.microsoft.com/office/drawing/2014/main" id="{4E81E667-8EB7-FC22-D984-551BF07805EB}"/>
              </a:ext>
            </a:extLst>
          </p:cNvPr>
          <p:cNvSpPr/>
          <p:nvPr/>
        </p:nvSpPr>
        <p:spPr>
          <a:xfrm>
            <a:off x="5434422" y="5488025"/>
            <a:ext cx="1405290" cy="424598"/>
          </a:xfrm>
          <a:prstGeom prst="rightArrow">
            <a:avLst>
              <a:gd name="adj1" fmla="val 28464"/>
              <a:gd name="adj2" fmla="val 801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8386939-CEE5-33D0-D771-93E1397976F5}"/>
              </a:ext>
            </a:extLst>
          </p:cNvPr>
          <p:cNvPicPr>
            <a:picLocks noChangeAspect="1"/>
          </p:cNvPicPr>
          <p:nvPr/>
        </p:nvPicPr>
        <p:blipFill rotWithShape="1">
          <a:blip r:embed="rId5">
            <a:extLst>
              <a:ext uri="{28A0092B-C50C-407E-A947-70E740481C1C}">
                <a14:useLocalDpi xmlns:a14="http://schemas.microsoft.com/office/drawing/2010/main" val="0"/>
              </a:ext>
            </a:extLst>
          </a:blip>
          <a:srcRect t="6933" b="15168"/>
          <a:stretch/>
        </p:blipFill>
        <p:spPr>
          <a:xfrm>
            <a:off x="4440818" y="2180582"/>
            <a:ext cx="2279802" cy="1917993"/>
          </a:xfrm>
          <a:prstGeom prst="rect">
            <a:avLst/>
          </a:prstGeom>
        </p:spPr>
      </p:pic>
      <p:pic>
        <p:nvPicPr>
          <p:cNvPr id="22" name="Picture 21" descr="A cartoon of a person reading a book and a cartoon of a tv&#10;&#10;AI-generated content may be incorrect.">
            <a:extLst>
              <a:ext uri="{FF2B5EF4-FFF2-40B4-BE49-F238E27FC236}">
                <a16:creationId xmlns:a16="http://schemas.microsoft.com/office/drawing/2014/main" id="{FC0B99B9-F5A1-4600-AB0A-B0190269D89E}"/>
              </a:ext>
            </a:extLst>
          </p:cNvPr>
          <p:cNvPicPr>
            <a:picLocks noChangeAspect="1"/>
          </p:cNvPicPr>
          <p:nvPr/>
        </p:nvPicPr>
        <p:blipFill>
          <a:blip r:embed="rId6">
            <a:extLst>
              <a:ext uri="{28A0092B-C50C-407E-A947-70E740481C1C}">
                <a14:useLocalDpi xmlns:a14="http://schemas.microsoft.com/office/drawing/2010/main" val="0"/>
              </a:ext>
            </a:extLst>
          </a:blip>
          <a:srcRect l="52612" t="3343" r="12941" b="45187"/>
          <a:stretch>
            <a:fillRect/>
          </a:stretch>
        </p:blipFill>
        <p:spPr>
          <a:xfrm>
            <a:off x="7469687" y="4703183"/>
            <a:ext cx="1263135" cy="1258182"/>
          </a:xfrm>
          <a:prstGeom prst="rect">
            <a:avLst/>
          </a:prstGeom>
        </p:spPr>
      </p:pic>
      <p:sp>
        <p:nvSpPr>
          <p:cNvPr id="23" name="TextBox 22">
            <a:extLst>
              <a:ext uri="{FF2B5EF4-FFF2-40B4-BE49-F238E27FC236}">
                <a16:creationId xmlns:a16="http://schemas.microsoft.com/office/drawing/2014/main" id="{DEBF9DEB-7EE4-0676-ECE9-CA528A09BCBB}"/>
              </a:ext>
            </a:extLst>
          </p:cNvPr>
          <p:cNvSpPr txBox="1"/>
          <p:nvPr/>
        </p:nvSpPr>
        <p:spPr>
          <a:xfrm>
            <a:off x="7436389" y="6114018"/>
            <a:ext cx="1296433" cy="461665"/>
          </a:xfrm>
          <a:prstGeom prst="rect">
            <a:avLst/>
          </a:prstGeom>
          <a:noFill/>
        </p:spPr>
        <p:txBody>
          <a:bodyPr wrap="square">
            <a:spAutoFit/>
          </a:bodyPr>
          <a:lstStyle/>
          <a:p>
            <a:pPr algn="ctr"/>
            <a:r>
              <a:rPr lang="en-US" sz="2400" dirty="0"/>
              <a:t>AI agent</a:t>
            </a:r>
          </a:p>
        </p:txBody>
      </p:sp>
    </p:spTree>
    <p:extLst>
      <p:ext uri="{BB962C8B-B14F-4D97-AF65-F5344CB8AC3E}">
        <p14:creationId xmlns:p14="http://schemas.microsoft.com/office/powerpoint/2010/main" val="4190980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70C70-71E1-50D5-0D65-5EDC96CE7F84}"/>
            </a:ext>
          </a:extLst>
        </p:cNvPr>
        <p:cNvGrpSpPr/>
        <p:nvPr/>
      </p:nvGrpSpPr>
      <p:grpSpPr>
        <a:xfrm>
          <a:off x="0" y="0"/>
          <a:ext cx="0" cy="0"/>
          <a:chOff x="0" y="0"/>
          <a:chExt cx="0" cy="0"/>
        </a:xfrm>
      </p:grpSpPr>
      <p:sp>
        <p:nvSpPr>
          <p:cNvPr id="2" name="Arrow: Pentagon 1">
            <a:extLst>
              <a:ext uri="{FF2B5EF4-FFF2-40B4-BE49-F238E27FC236}">
                <a16:creationId xmlns:a16="http://schemas.microsoft.com/office/drawing/2014/main" id="{A932DD8C-93A8-7627-FFDE-C43D7141A22B}"/>
              </a:ext>
            </a:extLst>
          </p:cNvPr>
          <p:cNvSpPr/>
          <p:nvPr/>
        </p:nvSpPr>
        <p:spPr>
          <a:xfrm flipH="1">
            <a:off x="6627042" y="0"/>
            <a:ext cx="5564957"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Reinforcement learning</a:t>
            </a:r>
          </a:p>
        </p:txBody>
      </p:sp>
      <p:pic>
        <p:nvPicPr>
          <p:cNvPr id="3" name="Picture 2">
            <a:extLst>
              <a:ext uri="{FF2B5EF4-FFF2-40B4-BE49-F238E27FC236}">
                <a16:creationId xmlns:a16="http://schemas.microsoft.com/office/drawing/2014/main" id="{B575D751-A1B5-DBB1-55B3-59C47C549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681" y="4632583"/>
            <a:ext cx="1554480" cy="1554480"/>
          </a:xfrm>
          <a:prstGeom prst="rect">
            <a:avLst/>
          </a:prstGeom>
        </p:spPr>
      </p:pic>
      <p:sp>
        <p:nvSpPr>
          <p:cNvPr id="6" name="TextBox 5">
            <a:extLst>
              <a:ext uri="{FF2B5EF4-FFF2-40B4-BE49-F238E27FC236}">
                <a16:creationId xmlns:a16="http://schemas.microsoft.com/office/drawing/2014/main" id="{5FB15F71-7DB7-4067-BF50-ACD3267C5C28}"/>
              </a:ext>
            </a:extLst>
          </p:cNvPr>
          <p:cNvSpPr txBox="1"/>
          <p:nvPr/>
        </p:nvSpPr>
        <p:spPr>
          <a:xfrm>
            <a:off x="2498704" y="6114018"/>
            <a:ext cx="1296433" cy="461665"/>
          </a:xfrm>
          <a:prstGeom prst="rect">
            <a:avLst/>
          </a:prstGeom>
          <a:noFill/>
        </p:spPr>
        <p:txBody>
          <a:bodyPr wrap="square">
            <a:spAutoFit/>
          </a:bodyPr>
          <a:lstStyle/>
          <a:p>
            <a:pPr algn="ctr"/>
            <a:r>
              <a:rPr lang="en-US" sz="2400" dirty="0"/>
              <a:t>Gamer</a:t>
            </a:r>
          </a:p>
        </p:txBody>
      </p:sp>
      <p:sp>
        <p:nvSpPr>
          <p:cNvPr id="7" name="TextBox 6">
            <a:extLst>
              <a:ext uri="{FF2B5EF4-FFF2-40B4-BE49-F238E27FC236}">
                <a16:creationId xmlns:a16="http://schemas.microsoft.com/office/drawing/2014/main" id="{F3B94D8D-C1E1-8DEA-0634-84BDC536E2F9}"/>
              </a:ext>
            </a:extLst>
          </p:cNvPr>
          <p:cNvSpPr txBox="1"/>
          <p:nvPr/>
        </p:nvSpPr>
        <p:spPr>
          <a:xfrm>
            <a:off x="4561528" y="1598293"/>
            <a:ext cx="2159092" cy="523220"/>
          </a:xfrm>
          <a:prstGeom prst="rect">
            <a:avLst/>
          </a:prstGeom>
          <a:noFill/>
        </p:spPr>
        <p:txBody>
          <a:bodyPr wrap="square">
            <a:spAutoFit/>
          </a:bodyPr>
          <a:lstStyle/>
          <a:p>
            <a:pPr algn="ctr"/>
            <a:r>
              <a:rPr lang="en-US" sz="2800" dirty="0"/>
              <a:t>Environment</a:t>
            </a:r>
          </a:p>
        </p:txBody>
      </p:sp>
      <p:sp>
        <p:nvSpPr>
          <p:cNvPr id="9" name="TextBox 8">
            <a:extLst>
              <a:ext uri="{FF2B5EF4-FFF2-40B4-BE49-F238E27FC236}">
                <a16:creationId xmlns:a16="http://schemas.microsoft.com/office/drawing/2014/main" id="{A7573C5A-E0B1-C9F6-DEB5-E3B04EF4F10A}"/>
              </a:ext>
            </a:extLst>
          </p:cNvPr>
          <p:cNvSpPr txBox="1"/>
          <p:nvPr/>
        </p:nvSpPr>
        <p:spPr>
          <a:xfrm>
            <a:off x="8159188" y="3429000"/>
            <a:ext cx="1296433" cy="523220"/>
          </a:xfrm>
          <a:prstGeom prst="rect">
            <a:avLst/>
          </a:prstGeom>
          <a:noFill/>
        </p:spPr>
        <p:txBody>
          <a:bodyPr wrap="square">
            <a:spAutoFit/>
          </a:bodyPr>
          <a:lstStyle/>
          <a:p>
            <a:pPr algn="ctr"/>
            <a:r>
              <a:rPr lang="en-US" sz="2800" dirty="0">
                <a:solidFill>
                  <a:schemeClr val="tx1"/>
                </a:solidFill>
              </a:rPr>
              <a:t>Action</a:t>
            </a:r>
            <a:endParaRPr lang="en-US" sz="2800" dirty="0"/>
          </a:p>
        </p:txBody>
      </p:sp>
      <p:sp>
        <p:nvSpPr>
          <p:cNvPr id="11" name="TextBox 10">
            <a:extLst>
              <a:ext uri="{FF2B5EF4-FFF2-40B4-BE49-F238E27FC236}">
                <a16:creationId xmlns:a16="http://schemas.microsoft.com/office/drawing/2014/main" id="{EF9E4EB0-0579-56B3-A113-AD2B65FF6E1F}"/>
              </a:ext>
            </a:extLst>
          </p:cNvPr>
          <p:cNvSpPr txBox="1"/>
          <p:nvPr/>
        </p:nvSpPr>
        <p:spPr>
          <a:xfrm>
            <a:off x="4137989" y="4344193"/>
            <a:ext cx="1296433" cy="523220"/>
          </a:xfrm>
          <a:prstGeom prst="rect">
            <a:avLst/>
          </a:prstGeom>
          <a:noFill/>
        </p:spPr>
        <p:txBody>
          <a:bodyPr wrap="square">
            <a:spAutoFit/>
          </a:bodyPr>
          <a:lstStyle/>
          <a:p>
            <a:pPr algn="ctr"/>
            <a:r>
              <a:rPr lang="en-US" sz="2800" dirty="0">
                <a:solidFill>
                  <a:schemeClr val="tx1"/>
                </a:solidFill>
              </a:rPr>
              <a:t>State</a:t>
            </a:r>
            <a:endParaRPr lang="en-US" sz="2800" dirty="0"/>
          </a:p>
        </p:txBody>
      </p:sp>
      <p:pic>
        <p:nvPicPr>
          <p:cNvPr id="12" name="Picture 11">
            <a:extLst>
              <a:ext uri="{FF2B5EF4-FFF2-40B4-BE49-F238E27FC236}">
                <a16:creationId xmlns:a16="http://schemas.microsoft.com/office/drawing/2014/main" id="{BEBD22B2-AA43-9EED-1165-6DB869230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666" y="5358383"/>
            <a:ext cx="559015" cy="602982"/>
          </a:xfrm>
          <a:prstGeom prst="rect">
            <a:avLst/>
          </a:prstGeom>
        </p:spPr>
      </p:pic>
      <p:pic>
        <p:nvPicPr>
          <p:cNvPr id="13" name="Picture 12">
            <a:extLst>
              <a:ext uri="{FF2B5EF4-FFF2-40B4-BE49-F238E27FC236}">
                <a16:creationId xmlns:a16="http://schemas.microsoft.com/office/drawing/2014/main" id="{24ED7E13-5DD2-A505-1C92-BAA159AE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1444" y="5235266"/>
            <a:ext cx="568334" cy="543889"/>
          </a:xfrm>
          <a:prstGeom prst="rect">
            <a:avLst/>
          </a:prstGeom>
        </p:spPr>
      </p:pic>
      <p:sp>
        <p:nvSpPr>
          <p:cNvPr id="14" name="TextBox 13">
            <a:extLst>
              <a:ext uri="{FF2B5EF4-FFF2-40B4-BE49-F238E27FC236}">
                <a16:creationId xmlns:a16="http://schemas.microsoft.com/office/drawing/2014/main" id="{D4561488-4ECC-2491-A9BE-B850B901197F}"/>
              </a:ext>
            </a:extLst>
          </p:cNvPr>
          <p:cNvSpPr txBox="1"/>
          <p:nvPr/>
        </p:nvSpPr>
        <p:spPr>
          <a:xfrm>
            <a:off x="4019217" y="5428956"/>
            <a:ext cx="1415205" cy="523220"/>
          </a:xfrm>
          <a:prstGeom prst="rect">
            <a:avLst/>
          </a:prstGeom>
          <a:noFill/>
        </p:spPr>
        <p:txBody>
          <a:bodyPr wrap="square">
            <a:spAutoFit/>
          </a:bodyPr>
          <a:lstStyle/>
          <a:p>
            <a:pPr algn="ctr"/>
            <a:r>
              <a:rPr lang="en-US" sz="2800" b="1" dirty="0">
                <a:solidFill>
                  <a:srgbClr val="FF0000"/>
                </a:solidFill>
              </a:rPr>
              <a:t>Penalty</a:t>
            </a:r>
          </a:p>
        </p:txBody>
      </p:sp>
      <p:pic>
        <p:nvPicPr>
          <p:cNvPr id="20" name="Picture 19">
            <a:extLst>
              <a:ext uri="{FF2B5EF4-FFF2-40B4-BE49-F238E27FC236}">
                <a16:creationId xmlns:a16="http://schemas.microsoft.com/office/drawing/2014/main" id="{288FB55D-2E15-87F0-54DA-FE2FB5CD69B8}"/>
              </a:ext>
            </a:extLst>
          </p:cNvPr>
          <p:cNvPicPr>
            <a:picLocks noChangeAspect="1"/>
          </p:cNvPicPr>
          <p:nvPr/>
        </p:nvPicPr>
        <p:blipFill rotWithShape="1">
          <a:blip r:embed="rId5">
            <a:extLst>
              <a:ext uri="{28A0092B-C50C-407E-A947-70E740481C1C}">
                <a14:useLocalDpi xmlns:a14="http://schemas.microsoft.com/office/drawing/2010/main" val="0"/>
              </a:ext>
            </a:extLst>
          </a:blip>
          <a:srcRect t="8176" b="14567"/>
          <a:stretch/>
        </p:blipFill>
        <p:spPr>
          <a:xfrm>
            <a:off x="4444444" y="2210449"/>
            <a:ext cx="2276176" cy="1899179"/>
          </a:xfrm>
          <a:prstGeom prst="rect">
            <a:avLst/>
          </a:prstGeom>
        </p:spPr>
      </p:pic>
      <p:pic>
        <p:nvPicPr>
          <p:cNvPr id="22" name="Picture 21" descr="A cartoon of a person reading a book and a cartoon of a tv&#10;&#10;AI-generated content may be incorrect.">
            <a:extLst>
              <a:ext uri="{FF2B5EF4-FFF2-40B4-BE49-F238E27FC236}">
                <a16:creationId xmlns:a16="http://schemas.microsoft.com/office/drawing/2014/main" id="{24A9111F-2313-2629-E08E-8524BF4CA22B}"/>
              </a:ext>
            </a:extLst>
          </p:cNvPr>
          <p:cNvPicPr>
            <a:picLocks noChangeAspect="1"/>
          </p:cNvPicPr>
          <p:nvPr/>
        </p:nvPicPr>
        <p:blipFill>
          <a:blip r:embed="rId6">
            <a:extLst>
              <a:ext uri="{28A0092B-C50C-407E-A947-70E740481C1C}">
                <a14:useLocalDpi xmlns:a14="http://schemas.microsoft.com/office/drawing/2010/main" val="0"/>
              </a:ext>
            </a:extLst>
          </a:blip>
          <a:srcRect l="52612" t="3343" r="12941" b="45187"/>
          <a:stretch>
            <a:fillRect/>
          </a:stretch>
        </p:blipFill>
        <p:spPr>
          <a:xfrm>
            <a:off x="7469687" y="4703183"/>
            <a:ext cx="1263135" cy="1258182"/>
          </a:xfrm>
          <a:prstGeom prst="rect">
            <a:avLst/>
          </a:prstGeom>
        </p:spPr>
      </p:pic>
      <p:sp>
        <p:nvSpPr>
          <p:cNvPr id="4" name="Arrow: Bent 3">
            <a:extLst>
              <a:ext uri="{FF2B5EF4-FFF2-40B4-BE49-F238E27FC236}">
                <a16:creationId xmlns:a16="http://schemas.microsoft.com/office/drawing/2014/main" id="{A9288708-606D-E02F-E6FE-FBA1881115B5}"/>
              </a:ext>
            </a:extLst>
          </p:cNvPr>
          <p:cNvSpPr/>
          <p:nvPr/>
        </p:nvSpPr>
        <p:spPr>
          <a:xfrm flipH="1">
            <a:off x="7187237" y="2706624"/>
            <a:ext cx="971951" cy="1899179"/>
          </a:xfrm>
          <a:prstGeom prst="bentArrow">
            <a:avLst>
              <a:gd name="adj1" fmla="val 13246"/>
              <a:gd name="adj2" fmla="val 19600"/>
              <a:gd name="adj3" fmla="val 31046"/>
              <a:gd name="adj4" fmla="val 2425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Bent 4">
            <a:extLst>
              <a:ext uri="{FF2B5EF4-FFF2-40B4-BE49-F238E27FC236}">
                <a16:creationId xmlns:a16="http://schemas.microsoft.com/office/drawing/2014/main" id="{EABB56E2-948E-2A33-9FA5-35CCA7791CDD}"/>
              </a:ext>
            </a:extLst>
          </p:cNvPr>
          <p:cNvSpPr/>
          <p:nvPr/>
        </p:nvSpPr>
        <p:spPr>
          <a:xfrm rot="10800000" flipH="1">
            <a:off x="5434423" y="4100201"/>
            <a:ext cx="1405289" cy="1258181"/>
          </a:xfrm>
          <a:prstGeom prst="bentArrow">
            <a:avLst>
              <a:gd name="adj1" fmla="val 10339"/>
              <a:gd name="adj2" fmla="val 15966"/>
              <a:gd name="adj3" fmla="val 28139"/>
              <a:gd name="adj4" fmla="val 2425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Right 15">
            <a:extLst>
              <a:ext uri="{FF2B5EF4-FFF2-40B4-BE49-F238E27FC236}">
                <a16:creationId xmlns:a16="http://schemas.microsoft.com/office/drawing/2014/main" id="{AA31A417-3873-8F13-5C47-96E2B6014C85}"/>
              </a:ext>
            </a:extLst>
          </p:cNvPr>
          <p:cNvSpPr/>
          <p:nvPr/>
        </p:nvSpPr>
        <p:spPr>
          <a:xfrm>
            <a:off x="5434422" y="5488025"/>
            <a:ext cx="1405290" cy="424598"/>
          </a:xfrm>
          <a:prstGeom prst="rightArrow">
            <a:avLst>
              <a:gd name="adj1" fmla="val 28464"/>
              <a:gd name="adj2" fmla="val 801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1EB9E5-081B-CECC-ADC2-D40DBBCAF77E}"/>
              </a:ext>
            </a:extLst>
          </p:cNvPr>
          <p:cNvSpPr txBox="1"/>
          <p:nvPr/>
        </p:nvSpPr>
        <p:spPr>
          <a:xfrm>
            <a:off x="7436389" y="6114018"/>
            <a:ext cx="1296433" cy="461665"/>
          </a:xfrm>
          <a:prstGeom prst="rect">
            <a:avLst/>
          </a:prstGeom>
          <a:noFill/>
        </p:spPr>
        <p:txBody>
          <a:bodyPr wrap="square">
            <a:spAutoFit/>
          </a:bodyPr>
          <a:lstStyle/>
          <a:p>
            <a:pPr algn="ctr"/>
            <a:r>
              <a:rPr lang="en-US" sz="2400" dirty="0"/>
              <a:t>AI agent</a:t>
            </a:r>
          </a:p>
        </p:txBody>
      </p:sp>
    </p:spTree>
    <p:extLst>
      <p:ext uri="{BB962C8B-B14F-4D97-AF65-F5344CB8AC3E}">
        <p14:creationId xmlns:p14="http://schemas.microsoft.com/office/powerpoint/2010/main" val="605446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32655-92CC-452D-1EC2-E931530295B0}"/>
            </a:ext>
          </a:extLst>
        </p:cNvPr>
        <p:cNvGrpSpPr/>
        <p:nvPr/>
      </p:nvGrpSpPr>
      <p:grpSpPr>
        <a:xfrm>
          <a:off x="0" y="0"/>
          <a:ext cx="0" cy="0"/>
          <a:chOff x="0" y="0"/>
          <a:chExt cx="0" cy="0"/>
        </a:xfrm>
      </p:grpSpPr>
      <p:sp>
        <p:nvSpPr>
          <p:cNvPr id="2" name="Arrow: Pentagon 1">
            <a:extLst>
              <a:ext uri="{FF2B5EF4-FFF2-40B4-BE49-F238E27FC236}">
                <a16:creationId xmlns:a16="http://schemas.microsoft.com/office/drawing/2014/main" id="{82D983C8-3FCE-E052-B8D4-7C9C7DCE30FF}"/>
              </a:ext>
            </a:extLst>
          </p:cNvPr>
          <p:cNvSpPr/>
          <p:nvPr/>
        </p:nvSpPr>
        <p:spPr>
          <a:xfrm flipH="1">
            <a:off x="6627042" y="0"/>
            <a:ext cx="5564957"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Reinforcement learning</a:t>
            </a:r>
          </a:p>
        </p:txBody>
      </p:sp>
      <p:pic>
        <p:nvPicPr>
          <p:cNvPr id="3" name="Picture 2">
            <a:extLst>
              <a:ext uri="{FF2B5EF4-FFF2-40B4-BE49-F238E27FC236}">
                <a16:creationId xmlns:a16="http://schemas.microsoft.com/office/drawing/2014/main" id="{8D189617-754E-83D2-E069-5CFB6FDBA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738" y="2651760"/>
            <a:ext cx="1554480" cy="1554480"/>
          </a:xfrm>
          <a:prstGeom prst="rect">
            <a:avLst/>
          </a:prstGeom>
        </p:spPr>
      </p:pic>
      <p:sp>
        <p:nvSpPr>
          <p:cNvPr id="6" name="TextBox 5">
            <a:extLst>
              <a:ext uri="{FF2B5EF4-FFF2-40B4-BE49-F238E27FC236}">
                <a16:creationId xmlns:a16="http://schemas.microsoft.com/office/drawing/2014/main" id="{066E874C-F5E1-24F4-3CFB-D2D42B97CF09}"/>
              </a:ext>
            </a:extLst>
          </p:cNvPr>
          <p:cNvSpPr txBox="1"/>
          <p:nvPr/>
        </p:nvSpPr>
        <p:spPr>
          <a:xfrm>
            <a:off x="2278761" y="4105202"/>
            <a:ext cx="1296433" cy="461665"/>
          </a:xfrm>
          <a:prstGeom prst="rect">
            <a:avLst/>
          </a:prstGeom>
          <a:noFill/>
        </p:spPr>
        <p:txBody>
          <a:bodyPr wrap="square">
            <a:spAutoFit/>
          </a:bodyPr>
          <a:lstStyle/>
          <a:p>
            <a:pPr algn="ctr"/>
            <a:r>
              <a:rPr lang="en-US" sz="2400" dirty="0"/>
              <a:t>Expert</a:t>
            </a:r>
          </a:p>
        </p:txBody>
      </p:sp>
      <p:pic>
        <p:nvPicPr>
          <p:cNvPr id="22" name="Picture 21" descr="A cartoon of a person reading a book and a cartoon of a tv&#10;&#10;AI-generated content may be incorrect.">
            <a:extLst>
              <a:ext uri="{FF2B5EF4-FFF2-40B4-BE49-F238E27FC236}">
                <a16:creationId xmlns:a16="http://schemas.microsoft.com/office/drawing/2014/main" id="{63779662-218A-103E-71C6-54E9CAC9454D}"/>
              </a:ext>
            </a:extLst>
          </p:cNvPr>
          <p:cNvPicPr>
            <a:picLocks noChangeAspect="1"/>
          </p:cNvPicPr>
          <p:nvPr/>
        </p:nvPicPr>
        <p:blipFill>
          <a:blip r:embed="rId3">
            <a:extLst>
              <a:ext uri="{28A0092B-C50C-407E-A947-70E740481C1C}">
                <a14:useLocalDpi xmlns:a14="http://schemas.microsoft.com/office/drawing/2010/main" val="0"/>
              </a:ext>
            </a:extLst>
          </a:blip>
          <a:srcRect l="52612" t="3343" r="12941" b="45187"/>
          <a:stretch>
            <a:fillRect/>
          </a:stretch>
        </p:blipFill>
        <p:spPr>
          <a:xfrm>
            <a:off x="8610335" y="2739394"/>
            <a:ext cx="1263135" cy="1258182"/>
          </a:xfrm>
          <a:prstGeom prst="rect">
            <a:avLst/>
          </a:prstGeom>
        </p:spPr>
      </p:pic>
      <p:sp>
        <p:nvSpPr>
          <p:cNvPr id="23" name="TextBox 22">
            <a:extLst>
              <a:ext uri="{FF2B5EF4-FFF2-40B4-BE49-F238E27FC236}">
                <a16:creationId xmlns:a16="http://schemas.microsoft.com/office/drawing/2014/main" id="{442A6CB5-5CC0-6BDA-2582-37B490A29401}"/>
              </a:ext>
            </a:extLst>
          </p:cNvPr>
          <p:cNvSpPr txBox="1"/>
          <p:nvPr/>
        </p:nvSpPr>
        <p:spPr>
          <a:xfrm>
            <a:off x="8593685" y="4105202"/>
            <a:ext cx="1296433" cy="461665"/>
          </a:xfrm>
          <a:prstGeom prst="rect">
            <a:avLst/>
          </a:prstGeom>
          <a:noFill/>
        </p:spPr>
        <p:txBody>
          <a:bodyPr wrap="square">
            <a:spAutoFit/>
          </a:bodyPr>
          <a:lstStyle/>
          <a:p>
            <a:pPr algn="ctr"/>
            <a:r>
              <a:rPr lang="en-US" sz="2400" dirty="0"/>
              <a:t>AI agent</a:t>
            </a:r>
          </a:p>
        </p:txBody>
      </p:sp>
      <p:sp>
        <p:nvSpPr>
          <p:cNvPr id="4" name="Rectangle: Rounded Corners 3">
            <a:extLst>
              <a:ext uri="{FF2B5EF4-FFF2-40B4-BE49-F238E27FC236}">
                <a16:creationId xmlns:a16="http://schemas.microsoft.com/office/drawing/2014/main" id="{C0419379-D3B0-7F44-AD7B-59AFD1B1D530}"/>
              </a:ext>
            </a:extLst>
          </p:cNvPr>
          <p:cNvSpPr/>
          <p:nvPr/>
        </p:nvSpPr>
        <p:spPr>
          <a:xfrm>
            <a:off x="5052765" y="2199169"/>
            <a:ext cx="2168167" cy="848413"/>
          </a:xfrm>
          <a:prstGeom prst="roundRect">
            <a:avLst/>
          </a:prstGeom>
          <a:solidFill>
            <a:srgbClr val="F5FDF6"/>
          </a:solidFill>
          <a:ln w="38100">
            <a:solidFill>
              <a:srgbClr val="00594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sz="2800" dirty="0">
                <a:solidFill>
                  <a:srgbClr val="00594B"/>
                </a:solidFill>
              </a:rPr>
              <a:t>Learning</a:t>
            </a:r>
            <a:endParaRPr lang="ar-SA" sz="2800" dirty="0">
              <a:solidFill>
                <a:srgbClr val="00594B"/>
              </a:solidFill>
            </a:endParaRPr>
          </a:p>
        </p:txBody>
      </p:sp>
      <p:sp>
        <p:nvSpPr>
          <p:cNvPr id="5" name="Rectangle: Rounded Corners 4">
            <a:extLst>
              <a:ext uri="{FF2B5EF4-FFF2-40B4-BE49-F238E27FC236}">
                <a16:creationId xmlns:a16="http://schemas.microsoft.com/office/drawing/2014/main" id="{09A8C492-3FE8-7DE2-638D-E5C0881AC236}"/>
              </a:ext>
            </a:extLst>
          </p:cNvPr>
          <p:cNvSpPr/>
          <p:nvPr/>
        </p:nvSpPr>
        <p:spPr>
          <a:xfrm>
            <a:off x="5052764" y="4142661"/>
            <a:ext cx="2168167" cy="848413"/>
          </a:xfrm>
          <a:prstGeom prst="roundRect">
            <a:avLst/>
          </a:prstGeom>
          <a:solidFill>
            <a:srgbClr val="F5FDF6"/>
          </a:solidFill>
          <a:ln w="38100">
            <a:solidFill>
              <a:srgbClr val="00594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sz="2800" dirty="0">
                <a:solidFill>
                  <a:srgbClr val="00594B"/>
                </a:solidFill>
              </a:rPr>
              <a:t>Feedback</a:t>
            </a:r>
            <a:endParaRPr lang="ar-SA" sz="2800" dirty="0">
              <a:solidFill>
                <a:srgbClr val="00594B"/>
              </a:solidFill>
            </a:endParaRPr>
          </a:p>
        </p:txBody>
      </p:sp>
      <p:sp>
        <p:nvSpPr>
          <p:cNvPr id="16" name="Arrow: Curved Right 15">
            <a:extLst>
              <a:ext uri="{FF2B5EF4-FFF2-40B4-BE49-F238E27FC236}">
                <a16:creationId xmlns:a16="http://schemas.microsoft.com/office/drawing/2014/main" id="{8F62D0BD-5588-1879-618B-231D31A05434}"/>
              </a:ext>
            </a:extLst>
          </p:cNvPr>
          <p:cNvSpPr/>
          <p:nvPr/>
        </p:nvSpPr>
        <p:spPr>
          <a:xfrm>
            <a:off x="3886276" y="2515263"/>
            <a:ext cx="1018804" cy="2301834"/>
          </a:xfrm>
          <a:prstGeom prst="curvedRightArrow">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SA">
              <a:solidFill>
                <a:schemeClr val="tx1"/>
              </a:solidFill>
            </a:endParaRPr>
          </a:p>
        </p:txBody>
      </p:sp>
      <p:sp>
        <p:nvSpPr>
          <p:cNvPr id="17" name="Arrow: Curved Right 16">
            <a:extLst>
              <a:ext uri="{FF2B5EF4-FFF2-40B4-BE49-F238E27FC236}">
                <a16:creationId xmlns:a16="http://schemas.microsoft.com/office/drawing/2014/main" id="{EC404ABA-043A-5CDE-50DA-956D8B7A8BB5}"/>
              </a:ext>
            </a:extLst>
          </p:cNvPr>
          <p:cNvSpPr/>
          <p:nvPr/>
        </p:nvSpPr>
        <p:spPr>
          <a:xfrm rot="10800000">
            <a:off x="7352910" y="2420995"/>
            <a:ext cx="1018804" cy="2301834"/>
          </a:xfrm>
          <a:prstGeom prst="curvedRightArrow">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SA">
              <a:solidFill>
                <a:schemeClr val="tx1"/>
              </a:solidFill>
            </a:endParaRPr>
          </a:p>
        </p:txBody>
      </p:sp>
    </p:spTree>
    <p:extLst>
      <p:ext uri="{BB962C8B-B14F-4D97-AF65-F5344CB8AC3E}">
        <p14:creationId xmlns:p14="http://schemas.microsoft.com/office/powerpoint/2010/main" val="4010584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D3EB4-C072-286F-625C-2A16DC159E7C}"/>
            </a:ext>
          </a:extLst>
        </p:cNvPr>
        <p:cNvGrpSpPr/>
        <p:nvPr/>
      </p:nvGrpSpPr>
      <p:grpSpPr>
        <a:xfrm>
          <a:off x="0" y="0"/>
          <a:ext cx="0" cy="0"/>
          <a:chOff x="0" y="0"/>
          <a:chExt cx="0" cy="0"/>
        </a:xfrm>
      </p:grpSpPr>
      <p:sp>
        <p:nvSpPr>
          <p:cNvPr id="2" name="Arrow: Pentagon 1">
            <a:extLst>
              <a:ext uri="{FF2B5EF4-FFF2-40B4-BE49-F238E27FC236}">
                <a16:creationId xmlns:a16="http://schemas.microsoft.com/office/drawing/2014/main" id="{FF3E526B-7B7B-C7BA-4903-DE0145AF4162}"/>
              </a:ext>
            </a:extLst>
          </p:cNvPr>
          <p:cNvSpPr/>
          <p:nvPr/>
        </p:nvSpPr>
        <p:spPr>
          <a:xfrm flipH="1">
            <a:off x="6627042" y="0"/>
            <a:ext cx="5564957"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Reinforcement learning</a:t>
            </a:r>
          </a:p>
        </p:txBody>
      </p:sp>
      <p:pic>
        <p:nvPicPr>
          <p:cNvPr id="22" name="Picture 21" descr="A cartoon of a person reading a book and a cartoon of a tv&#10;&#10;AI-generated content may be incorrect.">
            <a:extLst>
              <a:ext uri="{FF2B5EF4-FFF2-40B4-BE49-F238E27FC236}">
                <a16:creationId xmlns:a16="http://schemas.microsoft.com/office/drawing/2014/main" id="{A6EF93F4-CA02-6247-8686-9A2BA6FC588A}"/>
              </a:ext>
            </a:extLst>
          </p:cNvPr>
          <p:cNvPicPr>
            <a:picLocks noChangeAspect="1"/>
          </p:cNvPicPr>
          <p:nvPr/>
        </p:nvPicPr>
        <p:blipFill>
          <a:blip r:embed="rId2">
            <a:extLst>
              <a:ext uri="{28A0092B-C50C-407E-A947-70E740481C1C}">
                <a14:useLocalDpi xmlns:a14="http://schemas.microsoft.com/office/drawing/2010/main" val="0"/>
              </a:ext>
            </a:extLst>
          </a:blip>
          <a:srcRect l="52612" t="3343" r="12941" b="45187"/>
          <a:stretch>
            <a:fillRect/>
          </a:stretch>
        </p:blipFill>
        <p:spPr>
          <a:xfrm>
            <a:off x="8610335" y="2739394"/>
            <a:ext cx="1263135" cy="1258182"/>
          </a:xfrm>
          <a:prstGeom prst="rect">
            <a:avLst/>
          </a:prstGeom>
        </p:spPr>
      </p:pic>
      <p:sp>
        <p:nvSpPr>
          <p:cNvPr id="4" name="Rectangle: Rounded Corners 3">
            <a:extLst>
              <a:ext uri="{FF2B5EF4-FFF2-40B4-BE49-F238E27FC236}">
                <a16:creationId xmlns:a16="http://schemas.microsoft.com/office/drawing/2014/main" id="{3089D3B7-6F07-3691-3CDD-674DA7A42E3A}"/>
              </a:ext>
            </a:extLst>
          </p:cNvPr>
          <p:cNvSpPr/>
          <p:nvPr/>
        </p:nvSpPr>
        <p:spPr>
          <a:xfrm>
            <a:off x="5052765" y="2199169"/>
            <a:ext cx="2168167" cy="848413"/>
          </a:xfrm>
          <a:prstGeom prst="roundRect">
            <a:avLst/>
          </a:prstGeom>
          <a:solidFill>
            <a:srgbClr val="F5FDF6"/>
          </a:solidFill>
          <a:ln w="38100">
            <a:solidFill>
              <a:srgbClr val="00594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sz="2800" dirty="0">
                <a:solidFill>
                  <a:srgbClr val="00594B"/>
                </a:solidFill>
              </a:rPr>
              <a:t>Learning</a:t>
            </a:r>
            <a:endParaRPr lang="ar-SA" sz="2800" dirty="0">
              <a:solidFill>
                <a:srgbClr val="00594B"/>
              </a:solidFill>
            </a:endParaRPr>
          </a:p>
        </p:txBody>
      </p:sp>
      <p:sp>
        <p:nvSpPr>
          <p:cNvPr id="5" name="Rectangle: Rounded Corners 4">
            <a:extLst>
              <a:ext uri="{FF2B5EF4-FFF2-40B4-BE49-F238E27FC236}">
                <a16:creationId xmlns:a16="http://schemas.microsoft.com/office/drawing/2014/main" id="{A6603DC9-F1B3-3361-DC99-D541E5B07E7A}"/>
              </a:ext>
            </a:extLst>
          </p:cNvPr>
          <p:cNvSpPr/>
          <p:nvPr/>
        </p:nvSpPr>
        <p:spPr>
          <a:xfrm>
            <a:off x="5052764" y="4142661"/>
            <a:ext cx="2168167" cy="848413"/>
          </a:xfrm>
          <a:prstGeom prst="roundRect">
            <a:avLst/>
          </a:prstGeom>
          <a:solidFill>
            <a:srgbClr val="F5FDF6"/>
          </a:solidFill>
          <a:ln w="38100">
            <a:solidFill>
              <a:srgbClr val="00594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sz="2800" dirty="0">
                <a:solidFill>
                  <a:srgbClr val="00594B"/>
                </a:solidFill>
              </a:rPr>
              <a:t>Feedback</a:t>
            </a:r>
            <a:endParaRPr lang="ar-SA" sz="2800" dirty="0">
              <a:solidFill>
                <a:srgbClr val="00594B"/>
              </a:solidFill>
            </a:endParaRPr>
          </a:p>
        </p:txBody>
      </p:sp>
      <p:sp>
        <p:nvSpPr>
          <p:cNvPr id="16" name="Arrow: Curved Right 15">
            <a:extLst>
              <a:ext uri="{FF2B5EF4-FFF2-40B4-BE49-F238E27FC236}">
                <a16:creationId xmlns:a16="http://schemas.microsoft.com/office/drawing/2014/main" id="{11C50563-AB70-1D0A-8392-2D2905EE9DEA}"/>
              </a:ext>
            </a:extLst>
          </p:cNvPr>
          <p:cNvSpPr/>
          <p:nvPr/>
        </p:nvSpPr>
        <p:spPr>
          <a:xfrm>
            <a:off x="3886276" y="2515263"/>
            <a:ext cx="1018804" cy="2301834"/>
          </a:xfrm>
          <a:prstGeom prst="curvedRightArrow">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SA">
              <a:solidFill>
                <a:schemeClr val="tx1"/>
              </a:solidFill>
            </a:endParaRPr>
          </a:p>
        </p:txBody>
      </p:sp>
      <p:sp>
        <p:nvSpPr>
          <p:cNvPr id="17" name="Arrow: Curved Right 16">
            <a:extLst>
              <a:ext uri="{FF2B5EF4-FFF2-40B4-BE49-F238E27FC236}">
                <a16:creationId xmlns:a16="http://schemas.microsoft.com/office/drawing/2014/main" id="{424A04FE-D809-AFD9-F5C5-D865ECE1F86B}"/>
              </a:ext>
            </a:extLst>
          </p:cNvPr>
          <p:cNvSpPr/>
          <p:nvPr/>
        </p:nvSpPr>
        <p:spPr>
          <a:xfrm rot="10800000">
            <a:off x="7352910" y="2420995"/>
            <a:ext cx="1018804" cy="2301834"/>
          </a:xfrm>
          <a:prstGeom prst="curvedRightArrow">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SA">
              <a:solidFill>
                <a:schemeClr val="tx1"/>
              </a:solidFill>
            </a:endParaRPr>
          </a:p>
        </p:txBody>
      </p:sp>
      <p:sp>
        <p:nvSpPr>
          <p:cNvPr id="7" name="Rectangle: Rounded Corners 6">
            <a:extLst>
              <a:ext uri="{FF2B5EF4-FFF2-40B4-BE49-F238E27FC236}">
                <a16:creationId xmlns:a16="http://schemas.microsoft.com/office/drawing/2014/main" id="{AC1B046B-7163-EF7D-9F76-0FC3192B7147}"/>
              </a:ext>
            </a:extLst>
          </p:cNvPr>
          <p:cNvSpPr/>
          <p:nvPr/>
        </p:nvSpPr>
        <p:spPr>
          <a:xfrm>
            <a:off x="1942216" y="3143111"/>
            <a:ext cx="1575848" cy="848413"/>
          </a:xfrm>
          <a:prstGeom prst="roundRect">
            <a:avLst/>
          </a:prstGeom>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r>
              <a:rPr lang="en-GB" sz="2800" dirty="0">
                <a:solidFill>
                  <a:schemeClr val="bg1"/>
                </a:solidFill>
              </a:rPr>
              <a:t>Policy</a:t>
            </a:r>
            <a:endParaRPr lang="ar-SA" sz="2800" dirty="0">
              <a:solidFill>
                <a:schemeClr val="bg1"/>
              </a:solidFill>
            </a:endParaRPr>
          </a:p>
        </p:txBody>
      </p:sp>
      <p:sp>
        <p:nvSpPr>
          <p:cNvPr id="3" name="TextBox 2">
            <a:extLst>
              <a:ext uri="{FF2B5EF4-FFF2-40B4-BE49-F238E27FC236}">
                <a16:creationId xmlns:a16="http://schemas.microsoft.com/office/drawing/2014/main" id="{916FD7F0-836F-1D4F-72B1-1E336B5DF5E2}"/>
              </a:ext>
            </a:extLst>
          </p:cNvPr>
          <p:cNvSpPr txBox="1"/>
          <p:nvPr/>
        </p:nvSpPr>
        <p:spPr>
          <a:xfrm>
            <a:off x="8593685" y="4105202"/>
            <a:ext cx="1296433" cy="461665"/>
          </a:xfrm>
          <a:prstGeom prst="rect">
            <a:avLst/>
          </a:prstGeom>
          <a:noFill/>
        </p:spPr>
        <p:txBody>
          <a:bodyPr wrap="square">
            <a:spAutoFit/>
          </a:bodyPr>
          <a:lstStyle/>
          <a:p>
            <a:pPr algn="ctr"/>
            <a:r>
              <a:rPr lang="en-US" sz="2400" dirty="0"/>
              <a:t>AI agent</a:t>
            </a:r>
          </a:p>
        </p:txBody>
      </p:sp>
    </p:spTree>
    <p:extLst>
      <p:ext uri="{BB962C8B-B14F-4D97-AF65-F5344CB8AC3E}">
        <p14:creationId xmlns:p14="http://schemas.microsoft.com/office/powerpoint/2010/main" val="3906330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C778-BB6B-5786-6A56-2BB9BB40E882}"/>
            </a:ext>
          </a:extLst>
        </p:cNvPr>
        <p:cNvGrpSpPr/>
        <p:nvPr/>
      </p:nvGrpSpPr>
      <p:grpSpPr>
        <a:xfrm>
          <a:off x="0" y="0"/>
          <a:ext cx="0" cy="0"/>
          <a:chOff x="0" y="0"/>
          <a:chExt cx="0" cy="0"/>
        </a:xfrm>
      </p:grpSpPr>
      <p:sp>
        <p:nvSpPr>
          <p:cNvPr id="12" name="Arrow: Pentagon 11">
            <a:extLst>
              <a:ext uri="{FF2B5EF4-FFF2-40B4-BE49-F238E27FC236}">
                <a16:creationId xmlns:a16="http://schemas.microsoft.com/office/drawing/2014/main" id="{BE7F77EE-1B3B-EB7E-F030-085700B45923}"/>
              </a:ext>
            </a:extLst>
          </p:cNvPr>
          <p:cNvSpPr/>
          <p:nvPr/>
        </p:nvSpPr>
        <p:spPr>
          <a:xfrm>
            <a:off x="0" y="0"/>
            <a:ext cx="4091234"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Transfer learning</a:t>
            </a:r>
          </a:p>
        </p:txBody>
      </p:sp>
      <p:pic>
        <p:nvPicPr>
          <p:cNvPr id="16" name="Picture 15" descr="A screen shot of a computer&#10;&#10;AI-generated content may be incorrect.">
            <a:extLst>
              <a:ext uri="{FF2B5EF4-FFF2-40B4-BE49-F238E27FC236}">
                <a16:creationId xmlns:a16="http://schemas.microsoft.com/office/drawing/2014/main" id="{57472109-9BFD-44B6-0F8C-096A0D594D7B}"/>
              </a:ext>
            </a:extLst>
          </p:cNvPr>
          <p:cNvPicPr>
            <a:picLocks noChangeAspect="1"/>
          </p:cNvPicPr>
          <p:nvPr/>
        </p:nvPicPr>
        <p:blipFill>
          <a:blip r:embed="rId2">
            <a:extLst>
              <a:ext uri="{28A0092B-C50C-407E-A947-70E740481C1C}">
                <a14:useLocalDpi xmlns:a14="http://schemas.microsoft.com/office/drawing/2010/main" val="0"/>
              </a:ext>
            </a:extLst>
          </a:blip>
          <a:srcRect t="16030" r="48195" b="7566"/>
          <a:stretch>
            <a:fillRect/>
          </a:stretch>
        </p:blipFill>
        <p:spPr>
          <a:xfrm>
            <a:off x="5334000" y="1160979"/>
            <a:ext cx="3552825" cy="5239821"/>
          </a:xfrm>
          <a:prstGeom prst="rect">
            <a:avLst/>
          </a:prstGeom>
        </p:spPr>
      </p:pic>
      <p:sp>
        <p:nvSpPr>
          <p:cNvPr id="17" name="TextBox 16">
            <a:extLst>
              <a:ext uri="{FF2B5EF4-FFF2-40B4-BE49-F238E27FC236}">
                <a16:creationId xmlns:a16="http://schemas.microsoft.com/office/drawing/2014/main" id="{A035670D-C5FD-5657-FE30-A9B43DBCC9A1}"/>
              </a:ext>
            </a:extLst>
          </p:cNvPr>
          <p:cNvSpPr txBox="1"/>
          <p:nvPr/>
        </p:nvSpPr>
        <p:spPr>
          <a:xfrm>
            <a:off x="8308545" y="6518380"/>
            <a:ext cx="3883455" cy="307777"/>
          </a:xfrm>
          <a:prstGeom prst="rect">
            <a:avLst/>
          </a:prstGeom>
          <a:noFill/>
        </p:spPr>
        <p:txBody>
          <a:bodyPr wrap="square">
            <a:spAutoFit/>
          </a:bodyPr>
          <a:lstStyle/>
          <a:p>
            <a:r>
              <a:rPr lang="en-GB" sz="1400" dirty="0">
                <a:solidFill>
                  <a:srgbClr val="0070C0"/>
                </a:solidFill>
              </a:rPr>
              <a:t> Generated using https://copilot.microsoft.com</a:t>
            </a:r>
          </a:p>
        </p:txBody>
      </p:sp>
      <p:sp>
        <p:nvSpPr>
          <p:cNvPr id="18" name="TextBox 17">
            <a:extLst>
              <a:ext uri="{FF2B5EF4-FFF2-40B4-BE49-F238E27FC236}">
                <a16:creationId xmlns:a16="http://schemas.microsoft.com/office/drawing/2014/main" id="{DE464600-84AB-8228-F922-935BD88A7086}"/>
              </a:ext>
            </a:extLst>
          </p:cNvPr>
          <p:cNvSpPr txBox="1"/>
          <p:nvPr/>
        </p:nvSpPr>
        <p:spPr>
          <a:xfrm>
            <a:off x="195917" y="1191656"/>
            <a:ext cx="5401947" cy="2237344"/>
          </a:xfrm>
          <a:prstGeom prst="rect">
            <a:avLst/>
          </a:prstGeom>
          <a:noFill/>
        </p:spPr>
        <p:txBody>
          <a:bodyPr wrap="square">
            <a:spAutoFit/>
          </a:bodyPr>
          <a:lstStyle/>
          <a:p>
            <a:pPr algn="ctr">
              <a:lnSpc>
                <a:spcPct val="150000"/>
              </a:lnSpc>
            </a:pPr>
            <a:r>
              <a:rPr lang="en-GB" sz="3200" dirty="0"/>
              <a:t>Can an AI agent transfer knowledge from one domain to another?</a:t>
            </a:r>
          </a:p>
        </p:txBody>
      </p:sp>
      <p:pic>
        <p:nvPicPr>
          <p:cNvPr id="20" name="Picture 19" descr="A dog and a person's head&#10;&#10;AI-generated content may be incorrect.">
            <a:extLst>
              <a:ext uri="{FF2B5EF4-FFF2-40B4-BE49-F238E27FC236}">
                <a16:creationId xmlns:a16="http://schemas.microsoft.com/office/drawing/2014/main" id="{3E5D60E7-A8AC-70EB-2C28-F7860D218BBB}"/>
              </a:ext>
            </a:extLst>
          </p:cNvPr>
          <p:cNvPicPr>
            <a:picLocks noChangeAspect="1"/>
          </p:cNvPicPr>
          <p:nvPr/>
        </p:nvPicPr>
        <p:blipFill>
          <a:blip r:embed="rId3">
            <a:extLst>
              <a:ext uri="{28A0092B-C50C-407E-A947-70E740481C1C}">
                <a14:useLocalDpi xmlns:a14="http://schemas.microsoft.com/office/drawing/2010/main" val="0"/>
              </a:ext>
            </a:extLst>
          </a:blip>
          <a:srcRect l="49584" t="15818"/>
          <a:stretch>
            <a:fillRect/>
          </a:stretch>
        </p:blipFill>
        <p:spPr>
          <a:xfrm>
            <a:off x="8715374" y="1189553"/>
            <a:ext cx="3457575" cy="5773221"/>
          </a:xfrm>
          <a:prstGeom prst="rect">
            <a:avLst/>
          </a:prstGeom>
        </p:spPr>
      </p:pic>
      <p:sp>
        <p:nvSpPr>
          <p:cNvPr id="23" name="Rectangle 22">
            <a:extLst>
              <a:ext uri="{FF2B5EF4-FFF2-40B4-BE49-F238E27FC236}">
                <a16:creationId xmlns:a16="http://schemas.microsoft.com/office/drawing/2014/main" id="{9F87BB55-317A-62C9-A7E5-B42C8A23EE5E}"/>
              </a:ext>
            </a:extLst>
          </p:cNvPr>
          <p:cNvSpPr/>
          <p:nvPr/>
        </p:nvSpPr>
        <p:spPr>
          <a:xfrm>
            <a:off x="7858125" y="2124075"/>
            <a:ext cx="1885950" cy="7334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2" name="Picture 21" descr="A dog and a person's head&#10;&#10;AI-generated content may be incorrect.">
            <a:extLst>
              <a:ext uri="{FF2B5EF4-FFF2-40B4-BE49-F238E27FC236}">
                <a16:creationId xmlns:a16="http://schemas.microsoft.com/office/drawing/2014/main" id="{27C63631-0652-F674-9F85-8E6E29C1A044}"/>
              </a:ext>
            </a:extLst>
          </p:cNvPr>
          <p:cNvPicPr>
            <a:picLocks noChangeAspect="1"/>
          </p:cNvPicPr>
          <p:nvPr/>
        </p:nvPicPr>
        <p:blipFill>
          <a:blip r:embed="rId3">
            <a:extLst>
              <a:ext uri="{28A0092B-C50C-407E-A947-70E740481C1C}">
                <a14:useLocalDpi xmlns:a14="http://schemas.microsoft.com/office/drawing/2010/main" val="0"/>
              </a:ext>
            </a:extLst>
          </a:blip>
          <a:srcRect l="49856" t="30754" r="36810" b="57783"/>
          <a:stretch>
            <a:fillRect/>
          </a:stretch>
        </p:blipFill>
        <p:spPr>
          <a:xfrm>
            <a:off x="8696322" y="2227049"/>
            <a:ext cx="914401" cy="786131"/>
          </a:xfrm>
          <a:prstGeom prst="rect">
            <a:avLst/>
          </a:prstGeom>
        </p:spPr>
      </p:pic>
      <p:pic>
        <p:nvPicPr>
          <p:cNvPr id="25" name="Picture 24" descr="A screen shot of a computer&#10;&#10;AI-generated content may be incorrect.">
            <a:extLst>
              <a:ext uri="{FF2B5EF4-FFF2-40B4-BE49-F238E27FC236}">
                <a16:creationId xmlns:a16="http://schemas.microsoft.com/office/drawing/2014/main" id="{B8788535-9964-F4EB-BA35-7EF332AD78CA}"/>
              </a:ext>
            </a:extLst>
          </p:cNvPr>
          <p:cNvPicPr>
            <a:picLocks noChangeAspect="1"/>
          </p:cNvPicPr>
          <p:nvPr/>
        </p:nvPicPr>
        <p:blipFill>
          <a:blip r:embed="rId2">
            <a:extLst>
              <a:ext uri="{28A0092B-C50C-407E-A947-70E740481C1C}">
                <a14:useLocalDpi xmlns:a14="http://schemas.microsoft.com/office/drawing/2010/main" val="0"/>
              </a:ext>
            </a:extLst>
          </a:blip>
          <a:srcRect l="38334" t="29778" r="49236" b="58334"/>
          <a:stretch>
            <a:fillRect/>
          </a:stretch>
        </p:blipFill>
        <p:spPr>
          <a:xfrm>
            <a:off x="7882301" y="2217524"/>
            <a:ext cx="852488" cy="815290"/>
          </a:xfrm>
          <a:prstGeom prst="rect">
            <a:avLst/>
          </a:prstGeom>
        </p:spPr>
      </p:pic>
    </p:spTree>
    <p:extLst>
      <p:ext uri="{BB962C8B-B14F-4D97-AF65-F5344CB8AC3E}">
        <p14:creationId xmlns:p14="http://schemas.microsoft.com/office/powerpoint/2010/main" val="901912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090-E2ED-4B80-DF00-E2F9AD55793D}"/>
            </a:ext>
          </a:extLst>
        </p:cNvPr>
        <p:cNvGrpSpPr/>
        <p:nvPr/>
      </p:nvGrpSpPr>
      <p:grpSpPr>
        <a:xfrm>
          <a:off x="0" y="0"/>
          <a:ext cx="0" cy="0"/>
          <a:chOff x="0" y="0"/>
          <a:chExt cx="0" cy="0"/>
        </a:xfrm>
      </p:grpSpPr>
      <p:sp>
        <p:nvSpPr>
          <p:cNvPr id="12" name="Arrow: Pentagon 11">
            <a:extLst>
              <a:ext uri="{FF2B5EF4-FFF2-40B4-BE49-F238E27FC236}">
                <a16:creationId xmlns:a16="http://schemas.microsoft.com/office/drawing/2014/main" id="{7960AD35-5C10-D8D2-7071-9DC94496FBC9}"/>
              </a:ext>
            </a:extLst>
          </p:cNvPr>
          <p:cNvSpPr/>
          <p:nvPr/>
        </p:nvSpPr>
        <p:spPr>
          <a:xfrm>
            <a:off x="0" y="0"/>
            <a:ext cx="4091234"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30000"/>
              </a:lnSpc>
            </a:pPr>
            <a:r>
              <a:rPr lang="en-GB" sz="4000" dirty="0"/>
              <a:t>Transfer learning</a:t>
            </a:r>
          </a:p>
        </p:txBody>
      </p:sp>
      <p:sp>
        <p:nvSpPr>
          <p:cNvPr id="7" name="Oval 6">
            <a:extLst>
              <a:ext uri="{FF2B5EF4-FFF2-40B4-BE49-F238E27FC236}">
                <a16:creationId xmlns:a16="http://schemas.microsoft.com/office/drawing/2014/main" id="{92535E7D-2D6E-5A80-C630-CE5118938F4C}"/>
              </a:ext>
            </a:extLst>
          </p:cNvPr>
          <p:cNvSpPr/>
          <p:nvPr/>
        </p:nvSpPr>
        <p:spPr>
          <a:xfrm>
            <a:off x="5836806" y="2227567"/>
            <a:ext cx="2880000" cy="1800000"/>
          </a:xfrm>
          <a:prstGeom prst="ellipse">
            <a:avLst/>
          </a:prstGeom>
          <a:solidFill>
            <a:srgbClr val="1B5579">
              <a:alpha val="50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sz="2800">
              <a:solidFill>
                <a:srgbClr val="00594B"/>
              </a:solidFill>
            </a:endParaRPr>
          </a:p>
        </p:txBody>
      </p:sp>
      <p:sp>
        <p:nvSpPr>
          <p:cNvPr id="8" name="Oval 7">
            <a:extLst>
              <a:ext uri="{FF2B5EF4-FFF2-40B4-BE49-F238E27FC236}">
                <a16:creationId xmlns:a16="http://schemas.microsoft.com/office/drawing/2014/main" id="{6F0B56AD-3089-AB04-CE46-BA19592C2E5C}"/>
              </a:ext>
            </a:extLst>
          </p:cNvPr>
          <p:cNvSpPr/>
          <p:nvPr/>
        </p:nvSpPr>
        <p:spPr>
          <a:xfrm>
            <a:off x="7546456" y="2218804"/>
            <a:ext cx="2880000" cy="1800000"/>
          </a:xfrm>
          <a:prstGeom prst="ellipse">
            <a:avLst/>
          </a:prstGeom>
          <a:solidFill>
            <a:srgbClr val="196B24">
              <a:alpha val="50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sz="2800">
              <a:solidFill>
                <a:srgbClr val="00594B"/>
              </a:solidFill>
            </a:endParaRPr>
          </a:p>
        </p:txBody>
      </p:sp>
      <p:sp>
        <p:nvSpPr>
          <p:cNvPr id="4" name="TextBox 3">
            <a:extLst>
              <a:ext uri="{FF2B5EF4-FFF2-40B4-BE49-F238E27FC236}">
                <a16:creationId xmlns:a16="http://schemas.microsoft.com/office/drawing/2014/main" id="{2192D812-C307-80F3-F576-880AAF34B9C4}"/>
              </a:ext>
            </a:extLst>
          </p:cNvPr>
          <p:cNvSpPr txBox="1"/>
          <p:nvPr/>
        </p:nvSpPr>
        <p:spPr>
          <a:xfrm>
            <a:off x="6001887" y="1606083"/>
            <a:ext cx="2545556" cy="461665"/>
          </a:xfrm>
          <a:prstGeom prst="rect">
            <a:avLst/>
          </a:prstGeom>
          <a:noFill/>
        </p:spPr>
        <p:txBody>
          <a:bodyPr wrap="square">
            <a:spAutoFit/>
          </a:bodyPr>
          <a:lstStyle/>
          <a:p>
            <a:pPr algn="ctr"/>
            <a:r>
              <a:rPr lang="en-GB" sz="2400" b="1" dirty="0">
                <a:solidFill>
                  <a:srgbClr val="1B5579"/>
                </a:solidFill>
                <a:latin typeface="Aptos" panose="020B0004020202020204" pitchFamily="34" charset="0"/>
              </a:rPr>
              <a:t>Domain 1</a:t>
            </a:r>
            <a:endParaRPr lang="en-GB" sz="2400" b="1" dirty="0">
              <a:solidFill>
                <a:srgbClr val="1B5579"/>
              </a:solidFill>
            </a:endParaRPr>
          </a:p>
        </p:txBody>
      </p:sp>
      <p:sp>
        <p:nvSpPr>
          <p:cNvPr id="5" name="TextBox 4">
            <a:extLst>
              <a:ext uri="{FF2B5EF4-FFF2-40B4-BE49-F238E27FC236}">
                <a16:creationId xmlns:a16="http://schemas.microsoft.com/office/drawing/2014/main" id="{0CE452DE-AB51-D0F8-8D26-189418CD5168}"/>
              </a:ext>
            </a:extLst>
          </p:cNvPr>
          <p:cNvSpPr txBox="1"/>
          <p:nvPr/>
        </p:nvSpPr>
        <p:spPr>
          <a:xfrm>
            <a:off x="7713678" y="1606083"/>
            <a:ext cx="2545556" cy="461665"/>
          </a:xfrm>
          <a:prstGeom prst="rect">
            <a:avLst/>
          </a:prstGeom>
          <a:noFill/>
        </p:spPr>
        <p:txBody>
          <a:bodyPr wrap="square">
            <a:spAutoFit/>
          </a:bodyPr>
          <a:lstStyle/>
          <a:p>
            <a:pPr algn="ctr"/>
            <a:r>
              <a:rPr lang="en-GB" sz="2400" b="1" dirty="0">
                <a:solidFill>
                  <a:srgbClr val="196B24"/>
                </a:solidFill>
                <a:latin typeface="Aptos" panose="020B0004020202020204" pitchFamily="34" charset="0"/>
              </a:rPr>
              <a:t>Domain 1</a:t>
            </a:r>
            <a:endParaRPr lang="en-GB" sz="2400" b="1" dirty="0">
              <a:solidFill>
                <a:srgbClr val="196B24"/>
              </a:solidFill>
            </a:endParaRPr>
          </a:p>
        </p:txBody>
      </p:sp>
      <p:sp>
        <p:nvSpPr>
          <p:cNvPr id="9" name="TextBox 8">
            <a:extLst>
              <a:ext uri="{FF2B5EF4-FFF2-40B4-BE49-F238E27FC236}">
                <a16:creationId xmlns:a16="http://schemas.microsoft.com/office/drawing/2014/main" id="{BFDAF29F-AADC-9B50-EF5A-969760EFC4C7}"/>
              </a:ext>
            </a:extLst>
          </p:cNvPr>
          <p:cNvSpPr txBox="1"/>
          <p:nvPr/>
        </p:nvSpPr>
        <p:spPr>
          <a:xfrm>
            <a:off x="717106" y="2887971"/>
            <a:ext cx="2714250" cy="461665"/>
          </a:xfrm>
          <a:prstGeom prst="rect">
            <a:avLst/>
          </a:prstGeom>
          <a:noFill/>
        </p:spPr>
        <p:txBody>
          <a:bodyPr wrap="square">
            <a:spAutoFit/>
          </a:bodyPr>
          <a:lstStyle/>
          <a:p>
            <a:r>
              <a:rPr lang="en-GB" sz="2400" b="1" dirty="0"/>
              <a:t>Domain similarity</a:t>
            </a:r>
            <a:endParaRPr lang="ar-SA" sz="2400" b="1" dirty="0"/>
          </a:p>
        </p:txBody>
      </p:sp>
      <p:sp>
        <p:nvSpPr>
          <p:cNvPr id="15" name="TextBox 14">
            <a:extLst>
              <a:ext uri="{FF2B5EF4-FFF2-40B4-BE49-F238E27FC236}">
                <a16:creationId xmlns:a16="http://schemas.microsoft.com/office/drawing/2014/main" id="{E389A3C4-82BF-7208-9DE0-8D0A4D669962}"/>
              </a:ext>
            </a:extLst>
          </p:cNvPr>
          <p:cNvSpPr txBox="1"/>
          <p:nvPr/>
        </p:nvSpPr>
        <p:spPr>
          <a:xfrm>
            <a:off x="717106" y="5581620"/>
            <a:ext cx="3081895" cy="461665"/>
          </a:xfrm>
          <a:prstGeom prst="rect">
            <a:avLst/>
          </a:prstGeom>
          <a:noFill/>
        </p:spPr>
        <p:txBody>
          <a:bodyPr wrap="square">
            <a:spAutoFit/>
          </a:bodyPr>
          <a:lstStyle/>
          <a:p>
            <a:r>
              <a:rPr lang="en-GB" sz="2400" b="1" dirty="0"/>
              <a:t>Domain dissimilarity</a:t>
            </a:r>
            <a:endParaRPr lang="ar-SA" sz="2400" b="1" dirty="0"/>
          </a:p>
        </p:txBody>
      </p:sp>
      <p:pic>
        <p:nvPicPr>
          <p:cNvPr id="16" name="Picture 15">
            <a:extLst>
              <a:ext uri="{FF2B5EF4-FFF2-40B4-BE49-F238E27FC236}">
                <a16:creationId xmlns:a16="http://schemas.microsoft.com/office/drawing/2014/main" id="{606F6C9C-1AA8-5608-167B-5C6EC5118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11" y="5537606"/>
            <a:ext cx="568334" cy="543889"/>
          </a:xfrm>
          <a:prstGeom prst="rect">
            <a:avLst/>
          </a:prstGeom>
        </p:spPr>
      </p:pic>
      <p:pic>
        <p:nvPicPr>
          <p:cNvPr id="18" name="Graphic 17" descr="Tick with solid fill">
            <a:extLst>
              <a:ext uri="{FF2B5EF4-FFF2-40B4-BE49-F238E27FC236}">
                <a16:creationId xmlns:a16="http://schemas.microsoft.com/office/drawing/2014/main" id="{FCB3A1EB-6E25-C42A-4EB8-60DE8CB145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11" y="2758029"/>
            <a:ext cx="568334" cy="568334"/>
          </a:xfrm>
          <a:prstGeom prst="rect">
            <a:avLst/>
          </a:prstGeom>
        </p:spPr>
      </p:pic>
      <p:sp>
        <p:nvSpPr>
          <p:cNvPr id="21" name="Oval 20">
            <a:extLst>
              <a:ext uri="{FF2B5EF4-FFF2-40B4-BE49-F238E27FC236}">
                <a16:creationId xmlns:a16="http://schemas.microsoft.com/office/drawing/2014/main" id="{AE410A6C-748A-49A5-418D-B64A625DB2F4}"/>
              </a:ext>
            </a:extLst>
          </p:cNvPr>
          <p:cNvSpPr/>
          <p:nvPr/>
        </p:nvSpPr>
        <p:spPr>
          <a:xfrm>
            <a:off x="4589031" y="4952023"/>
            <a:ext cx="2880000" cy="1800000"/>
          </a:xfrm>
          <a:prstGeom prst="ellipse">
            <a:avLst/>
          </a:prstGeom>
          <a:solidFill>
            <a:srgbClr val="1B5579">
              <a:alpha val="50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sz="2800">
              <a:solidFill>
                <a:srgbClr val="00594B"/>
              </a:solidFill>
            </a:endParaRPr>
          </a:p>
        </p:txBody>
      </p:sp>
      <p:sp>
        <p:nvSpPr>
          <p:cNvPr id="22" name="Oval 21">
            <a:extLst>
              <a:ext uri="{FF2B5EF4-FFF2-40B4-BE49-F238E27FC236}">
                <a16:creationId xmlns:a16="http://schemas.microsoft.com/office/drawing/2014/main" id="{4F3DEFB3-4132-589F-F141-BF162F58B311}"/>
              </a:ext>
            </a:extLst>
          </p:cNvPr>
          <p:cNvSpPr/>
          <p:nvPr/>
        </p:nvSpPr>
        <p:spPr>
          <a:xfrm>
            <a:off x="9118081" y="4943260"/>
            <a:ext cx="2880000" cy="1800000"/>
          </a:xfrm>
          <a:prstGeom prst="ellipse">
            <a:avLst/>
          </a:prstGeom>
          <a:solidFill>
            <a:srgbClr val="196B24">
              <a:alpha val="50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sz="2800">
              <a:solidFill>
                <a:srgbClr val="00594B"/>
              </a:solidFill>
            </a:endParaRPr>
          </a:p>
        </p:txBody>
      </p:sp>
      <p:sp>
        <p:nvSpPr>
          <p:cNvPr id="23" name="TextBox 22">
            <a:extLst>
              <a:ext uri="{FF2B5EF4-FFF2-40B4-BE49-F238E27FC236}">
                <a16:creationId xmlns:a16="http://schemas.microsoft.com/office/drawing/2014/main" id="{80573AB2-FB80-3471-3F7B-90ADB4EAD040}"/>
              </a:ext>
            </a:extLst>
          </p:cNvPr>
          <p:cNvSpPr txBox="1"/>
          <p:nvPr/>
        </p:nvSpPr>
        <p:spPr>
          <a:xfrm>
            <a:off x="4756253" y="4435314"/>
            <a:ext cx="2545556" cy="461665"/>
          </a:xfrm>
          <a:prstGeom prst="rect">
            <a:avLst/>
          </a:prstGeom>
          <a:noFill/>
        </p:spPr>
        <p:txBody>
          <a:bodyPr wrap="square">
            <a:spAutoFit/>
          </a:bodyPr>
          <a:lstStyle/>
          <a:p>
            <a:pPr algn="ctr"/>
            <a:r>
              <a:rPr lang="en-GB" sz="2400" b="1" dirty="0">
                <a:solidFill>
                  <a:srgbClr val="1B5579"/>
                </a:solidFill>
                <a:latin typeface="Aptos" panose="020B0004020202020204" pitchFamily="34" charset="0"/>
              </a:rPr>
              <a:t>Domain 1</a:t>
            </a:r>
            <a:endParaRPr lang="en-GB" sz="2400" b="1" dirty="0">
              <a:solidFill>
                <a:srgbClr val="1B5579"/>
              </a:solidFill>
            </a:endParaRPr>
          </a:p>
        </p:txBody>
      </p:sp>
      <p:sp>
        <p:nvSpPr>
          <p:cNvPr id="24" name="TextBox 23">
            <a:extLst>
              <a:ext uri="{FF2B5EF4-FFF2-40B4-BE49-F238E27FC236}">
                <a16:creationId xmlns:a16="http://schemas.microsoft.com/office/drawing/2014/main" id="{29EBA8CD-9BB9-33D3-7EF0-C837A3C5E498}"/>
              </a:ext>
            </a:extLst>
          </p:cNvPr>
          <p:cNvSpPr txBox="1"/>
          <p:nvPr/>
        </p:nvSpPr>
        <p:spPr>
          <a:xfrm>
            <a:off x="9285303" y="4435314"/>
            <a:ext cx="2545556" cy="461665"/>
          </a:xfrm>
          <a:prstGeom prst="rect">
            <a:avLst/>
          </a:prstGeom>
          <a:noFill/>
        </p:spPr>
        <p:txBody>
          <a:bodyPr wrap="square">
            <a:spAutoFit/>
          </a:bodyPr>
          <a:lstStyle/>
          <a:p>
            <a:pPr algn="ctr"/>
            <a:r>
              <a:rPr lang="en-GB" sz="2400" b="1" dirty="0">
                <a:solidFill>
                  <a:srgbClr val="196B24"/>
                </a:solidFill>
                <a:latin typeface="Aptos" panose="020B0004020202020204" pitchFamily="34" charset="0"/>
              </a:rPr>
              <a:t>Domain 1</a:t>
            </a:r>
            <a:endParaRPr lang="en-GB" sz="2400" b="1" dirty="0">
              <a:solidFill>
                <a:srgbClr val="196B24"/>
              </a:solidFill>
            </a:endParaRPr>
          </a:p>
        </p:txBody>
      </p:sp>
      <p:sp>
        <p:nvSpPr>
          <p:cNvPr id="25" name="TextBox 24">
            <a:extLst>
              <a:ext uri="{FF2B5EF4-FFF2-40B4-BE49-F238E27FC236}">
                <a16:creationId xmlns:a16="http://schemas.microsoft.com/office/drawing/2014/main" id="{CFEEC627-9766-D9A2-52B7-642DACE9B594}"/>
              </a:ext>
            </a:extLst>
          </p:cNvPr>
          <p:cNvSpPr txBox="1"/>
          <p:nvPr/>
        </p:nvSpPr>
        <p:spPr>
          <a:xfrm>
            <a:off x="123211" y="1510833"/>
            <a:ext cx="3675790" cy="584775"/>
          </a:xfrm>
          <a:prstGeom prst="rect">
            <a:avLst/>
          </a:prstGeom>
          <a:noFill/>
        </p:spPr>
        <p:txBody>
          <a:bodyPr wrap="square">
            <a:spAutoFit/>
          </a:bodyPr>
          <a:lstStyle>
            <a:defPPr>
              <a:defRPr lang="en-US"/>
            </a:defPPr>
            <a:lvl1pPr>
              <a:defRPr sz="2400" b="1"/>
            </a:lvl1pPr>
          </a:lstStyle>
          <a:p>
            <a:pPr algn="ctr"/>
            <a:r>
              <a:rPr lang="en-GB" sz="2800" b="0" dirty="0"/>
              <a:t>Key </a:t>
            </a:r>
            <a:r>
              <a:rPr lang="en-GB" sz="3200" b="0" dirty="0"/>
              <a:t>success</a:t>
            </a:r>
            <a:r>
              <a:rPr lang="en-GB" sz="2800" b="0" dirty="0"/>
              <a:t> factor</a:t>
            </a:r>
          </a:p>
        </p:txBody>
      </p:sp>
      <p:sp>
        <p:nvSpPr>
          <p:cNvPr id="26" name="TextBox 25">
            <a:extLst>
              <a:ext uri="{FF2B5EF4-FFF2-40B4-BE49-F238E27FC236}">
                <a16:creationId xmlns:a16="http://schemas.microsoft.com/office/drawing/2014/main" id="{612A4CD4-1364-85A6-4596-67A344979D82}"/>
              </a:ext>
            </a:extLst>
          </p:cNvPr>
          <p:cNvSpPr txBox="1"/>
          <p:nvPr/>
        </p:nvSpPr>
        <p:spPr>
          <a:xfrm>
            <a:off x="5495053" y="2661331"/>
            <a:ext cx="2545556" cy="923330"/>
          </a:xfrm>
          <a:prstGeom prst="rect">
            <a:avLst/>
          </a:prstGeom>
          <a:noFill/>
        </p:spPr>
        <p:txBody>
          <a:bodyPr wrap="square">
            <a:spAutoFit/>
          </a:bodyPr>
          <a:lstStyle/>
          <a:p>
            <a:pPr algn="ctr"/>
            <a:r>
              <a:rPr lang="en-GB" b="1" dirty="0">
                <a:solidFill>
                  <a:schemeClr val="bg1"/>
                </a:solidFill>
              </a:rPr>
              <a:t>General</a:t>
            </a:r>
          </a:p>
          <a:p>
            <a:pPr algn="ctr"/>
            <a:r>
              <a:rPr lang="en-GB" b="1" dirty="0">
                <a:solidFill>
                  <a:schemeClr val="bg1"/>
                </a:solidFill>
              </a:rPr>
              <a:t>images</a:t>
            </a:r>
          </a:p>
          <a:p>
            <a:pPr algn="ctr"/>
            <a:r>
              <a:rPr lang="en-GB" b="1" dirty="0">
                <a:solidFill>
                  <a:schemeClr val="bg1"/>
                </a:solidFill>
              </a:rPr>
              <a:t>classification</a:t>
            </a:r>
          </a:p>
        </p:txBody>
      </p:sp>
      <p:sp>
        <p:nvSpPr>
          <p:cNvPr id="27" name="TextBox 26">
            <a:extLst>
              <a:ext uri="{FF2B5EF4-FFF2-40B4-BE49-F238E27FC236}">
                <a16:creationId xmlns:a16="http://schemas.microsoft.com/office/drawing/2014/main" id="{CA974FE9-70F5-E2C2-1A31-0B819395B8F7}"/>
              </a:ext>
            </a:extLst>
          </p:cNvPr>
          <p:cNvSpPr txBox="1"/>
          <p:nvPr/>
        </p:nvSpPr>
        <p:spPr>
          <a:xfrm>
            <a:off x="8298853" y="2665902"/>
            <a:ext cx="2545556" cy="923330"/>
          </a:xfrm>
          <a:prstGeom prst="rect">
            <a:avLst/>
          </a:prstGeom>
          <a:noFill/>
        </p:spPr>
        <p:txBody>
          <a:bodyPr wrap="square">
            <a:spAutoFit/>
          </a:bodyPr>
          <a:lstStyle>
            <a:defPPr>
              <a:defRPr lang="en-US"/>
            </a:defPPr>
            <a:lvl1pPr algn="ctr">
              <a:defRPr sz="2000" b="1">
                <a:solidFill>
                  <a:schemeClr val="bg1"/>
                </a:solidFill>
              </a:defRPr>
            </a:lvl1pPr>
          </a:lstStyle>
          <a:p>
            <a:r>
              <a:rPr lang="en-GB" sz="1800" dirty="0"/>
              <a:t>Disease </a:t>
            </a:r>
          </a:p>
          <a:p>
            <a:r>
              <a:rPr lang="en-GB" sz="1800" dirty="0"/>
              <a:t>recognition</a:t>
            </a:r>
          </a:p>
          <a:p>
            <a:r>
              <a:rPr lang="en-GB" sz="1800" dirty="0"/>
              <a:t>in X-rays</a:t>
            </a:r>
          </a:p>
        </p:txBody>
      </p:sp>
      <p:sp>
        <p:nvSpPr>
          <p:cNvPr id="29" name="TextBox 28">
            <a:extLst>
              <a:ext uri="{FF2B5EF4-FFF2-40B4-BE49-F238E27FC236}">
                <a16:creationId xmlns:a16="http://schemas.microsoft.com/office/drawing/2014/main" id="{8AD12FA2-3313-0AF2-6A77-E523C5B0239F}"/>
              </a:ext>
            </a:extLst>
          </p:cNvPr>
          <p:cNvSpPr txBox="1"/>
          <p:nvPr/>
        </p:nvSpPr>
        <p:spPr>
          <a:xfrm>
            <a:off x="9285303" y="5455607"/>
            <a:ext cx="2545556" cy="707886"/>
          </a:xfrm>
          <a:prstGeom prst="rect">
            <a:avLst/>
          </a:prstGeom>
          <a:noFill/>
        </p:spPr>
        <p:txBody>
          <a:bodyPr wrap="square">
            <a:spAutoFit/>
          </a:bodyPr>
          <a:lstStyle>
            <a:defPPr>
              <a:defRPr lang="en-US"/>
            </a:defPPr>
            <a:lvl1pPr algn="ctr">
              <a:defRPr b="1">
                <a:solidFill>
                  <a:schemeClr val="bg1"/>
                </a:solidFill>
              </a:defRPr>
            </a:lvl1pPr>
          </a:lstStyle>
          <a:p>
            <a:r>
              <a:rPr lang="en-GB" dirty="0"/>
              <a:t>Object</a:t>
            </a:r>
          </a:p>
          <a:p>
            <a:r>
              <a:rPr lang="en-GB" dirty="0"/>
              <a:t>detection</a:t>
            </a:r>
          </a:p>
        </p:txBody>
      </p:sp>
      <p:sp>
        <p:nvSpPr>
          <p:cNvPr id="30" name="TextBox 29">
            <a:extLst>
              <a:ext uri="{FF2B5EF4-FFF2-40B4-BE49-F238E27FC236}">
                <a16:creationId xmlns:a16="http://schemas.microsoft.com/office/drawing/2014/main" id="{C1BB7428-E681-AD52-883F-C8F851A5640C}"/>
              </a:ext>
            </a:extLst>
          </p:cNvPr>
          <p:cNvSpPr txBox="1"/>
          <p:nvPr/>
        </p:nvSpPr>
        <p:spPr>
          <a:xfrm>
            <a:off x="4756253" y="5347167"/>
            <a:ext cx="2545556" cy="923330"/>
          </a:xfrm>
          <a:prstGeom prst="rect">
            <a:avLst/>
          </a:prstGeom>
          <a:noFill/>
        </p:spPr>
        <p:txBody>
          <a:bodyPr wrap="square">
            <a:spAutoFit/>
          </a:bodyPr>
          <a:lstStyle/>
          <a:p>
            <a:pPr algn="ctr"/>
            <a:r>
              <a:rPr lang="en-GB" b="1" dirty="0">
                <a:solidFill>
                  <a:schemeClr val="bg1"/>
                </a:solidFill>
              </a:rPr>
              <a:t>General</a:t>
            </a:r>
          </a:p>
          <a:p>
            <a:pPr algn="ctr"/>
            <a:r>
              <a:rPr lang="en-GB" b="1" dirty="0">
                <a:solidFill>
                  <a:schemeClr val="bg1"/>
                </a:solidFill>
              </a:rPr>
              <a:t>images</a:t>
            </a:r>
          </a:p>
          <a:p>
            <a:pPr algn="ctr"/>
            <a:r>
              <a:rPr lang="en-GB" b="1" dirty="0">
                <a:solidFill>
                  <a:schemeClr val="bg1"/>
                </a:solidFill>
              </a:rPr>
              <a:t>classification</a:t>
            </a:r>
          </a:p>
        </p:txBody>
      </p:sp>
      <p:sp>
        <p:nvSpPr>
          <p:cNvPr id="31" name="TextBox 30">
            <a:extLst>
              <a:ext uri="{FF2B5EF4-FFF2-40B4-BE49-F238E27FC236}">
                <a16:creationId xmlns:a16="http://schemas.microsoft.com/office/drawing/2014/main" id="{0C6B89CB-4E75-8BC7-2CC2-251867DEEA3B}"/>
              </a:ext>
            </a:extLst>
          </p:cNvPr>
          <p:cNvSpPr txBox="1"/>
          <p:nvPr/>
        </p:nvSpPr>
        <p:spPr>
          <a:xfrm>
            <a:off x="6455661" y="5453103"/>
            <a:ext cx="3675790" cy="646331"/>
          </a:xfrm>
          <a:prstGeom prst="rect">
            <a:avLst/>
          </a:prstGeom>
          <a:noFill/>
        </p:spPr>
        <p:txBody>
          <a:bodyPr wrap="square">
            <a:spAutoFit/>
          </a:bodyPr>
          <a:lstStyle>
            <a:defPPr>
              <a:defRPr lang="en-US"/>
            </a:defPPr>
            <a:lvl1pPr>
              <a:defRPr sz="2400" b="1"/>
            </a:lvl1pPr>
          </a:lstStyle>
          <a:p>
            <a:pPr algn="ctr"/>
            <a:r>
              <a:rPr lang="en-GB" sz="1800" dirty="0">
                <a:solidFill>
                  <a:srgbClr val="FF0000"/>
                </a:solidFill>
              </a:rPr>
              <a:t>Negative</a:t>
            </a:r>
          </a:p>
          <a:p>
            <a:pPr algn="ctr"/>
            <a:r>
              <a:rPr lang="en-GB" sz="1800" dirty="0">
                <a:solidFill>
                  <a:srgbClr val="FF0000"/>
                </a:solidFill>
              </a:rPr>
              <a:t>transfer</a:t>
            </a:r>
          </a:p>
        </p:txBody>
      </p:sp>
    </p:spTree>
    <p:extLst>
      <p:ext uri="{BB962C8B-B14F-4D97-AF65-F5344CB8AC3E}">
        <p14:creationId xmlns:p14="http://schemas.microsoft.com/office/powerpoint/2010/main" val="2379828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958F9EC-54A1-C399-8748-BF4A1F8295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D2A020-C07F-CAD5-3C24-4C94658438E0}"/>
              </a:ext>
            </a:extLst>
          </p:cNvPr>
          <p:cNvSpPr txBox="1"/>
          <p:nvPr/>
        </p:nvSpPr>
        <p:spPr>
          <a:xfrm>
            <a:off x="4823222" y="2875002"/>
            <a:ext cx="2545556" cy="1107996"/>
          </a:xfrm>
          <a:prstGeom prst="rect">
            <a:avLst/>
          </a:prstGeom>
          <a:noFill/>
        </p:spPr>
        <p:txBody>
          <a:bodyPr wrap="square">
            <a:spAutoFit/>
          </a:bodyPr>
          <a:lstStyle/>
          <a:p>
            <a:pPr algn="ctr"/>
            <a:r>
              <a:rPr lang="en-GB" sz="6600" b="1" dirty="0">
                <a:solidFill>
                  <a:schemeClr val="accent3"/>
                </a:solidFill>
                <a:latin typeface="Aptos" panose="020B0004020202020204" pitchFamily="34" charset="0"/>
              </a:rPr>
              <a:t>Q&amp;A</a:t>
            </a:r>
            <a:endParaRPr lang="en-GB" sz="6600" b="1" dirty="0">
              <a:solidFill>
                <a:schemeClr val="accent3"/>
              </a:solidFill>
            </a:endParaRPr>
          </a:p>
        </p:txBody>
      </p:sp>
    </p:spTree>
    <p:extLst>
      <p:ext uri="{BB962C8B-B14F-4D97-AF65-F5344CB8AC3E}">
        <p14:creationId xmlns:p14="http://schemas.microsoft.com/office/powerpoint/2010/main" val="180738978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208D9-8EFE-6C58-D4B2-E08BFA4AB2E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C0A2663-3379-E54A-A888-81BA24C751CD}"/>
              </a:ext>
            </a:extLst>
          </p:cNvPr>
          <p:cNvSpPr txBox="1"/>
          <p:nvPr/>
        </p:nvSpPr>
        <p:spPr>
          <a:xfrm>
            <a:off x="4273748" y="4522827"/>
            <a:ext cx="3644503" cy="861774"/>
          </a:xfrm>
          <a:prstGeom prst="rect">
            <a:avLst/>
          </a:prstGeom>
          <a:noFill/>
        </p:spPr>
        <p:txBody>
          <a:bodyPr wrap="square">
            <a:spAutoFit/>
          </a:bodyPr>
          <a:lstStyle/>
          <a:p>
            <a:pPr algn="ctr"/>
            <a:r>
              <a:rPr lang="en-GB" sz="5000" b="1" dirty="0">
                <a:solidFill>
                  <a:schemeClr val="accent3"/>
                </a:solidFill>
                <a:latin typeface="Aptos" panose="020B0004020202020204" pitchFamily="34" charset="0"/>
              </a:rPr>
              <a:t>Lab Time</a:t>
            </a:r>
            <a:endParaRPr lang="en-GB" sz="5000" b="1" dirty="0">
              <a:solidFill>
                <a:schemeClr val="accent3"/>
              </a:solidFill>
            </a:endParaRPr>
          </a:p>
        </p:txBody>
      </p:sp>
      <p:pic>
        <p:nvPicPr>
          <p:cNvPr id="4" name="Picture 3" descr="A cartoon of a person wearing glasses&#10;&#10;AI-generated content may be incorrect.">
            <a:extLst>
              <a:ext uri="{FF2B5EF4-FFF2-40B4-BE49-F238E27FC236}">
                <a16:creationId xmlns:a16="http://schemas.microsoft.com/office/drawing/2014/main" id="{E73404C2-EB0A-BEEF-604A-9D1310C2DF4C}"/>
              </a:ext>
            </a:extLst>
          </p:cNvPr>
          <p:cNvPicPr>
            <a:picLocks noChangeAspect="1"/>
          </p:cNvPicPr>
          <p:nvPr/>
        </p:nvPicPr>
        <p:blipFill>
          <a:blip r:embed="rId2">
            <a:extLst>
              <a:ext uri="{28A0092B-C50C-407E-A947-70E740481C1C}">
                <a14:useLocalDpi xmlns:a14="http://schemas.microsoft.com/office/drawing/2010/main" val="0"/>
              </a:ext>
            </a:extLst>
          </a:blip>
          <a:srcRect t="20694" b="28056"/>
          <a:stretch>
            <a:fillRect/>
          </a:stretch>
        </p:blipFill>
        <p:spPr>
          <a:xfrm>
            <a:off x="3809999" y="809625"/>
            <a:ext cx="4572000" cy="3514726"/>
          </a:xfrm>
          <a:prstGeom prst="rect">
            <a:avLst/>
          </a:prstGeom>
        </p:spPr>
      </p:pic>
      <p:sp>
        <p:nvSpPr>
          <p:cNvPr id="5" name="TextBox 4">
            <a:extLst>
              <a:ext uri="{FF2B5EF4-FFF2-40B4-BE49-F238E27FC236}">
                <a16:creationId xmlns:a16="http://schemas.microsoft.com/office/drawing/2014/main" id="{38A29608-AD64-B00E-E3D5-7C5D9DA0191B}"/>
              </a:ext>
            </a:extLst>
          </p:cNvPr>
          <p:cNvSpPr txBox="1"/>
          <p:nvPr/>
        </p:nvSpPr>
        <p:spPr>
          <a:xfrm>
            <a:off x="0" y="5583077"/>
            <a:ext cx="12192000" cy="584775"/>
          </a:xfrm>
          <a:prstGeom prst="rect">
            <a:avLst/>
          </a:prstGeom>
          <a:noFill/>
        </p:spPr>
        <p:txBody>
          <a:bodyPr wrap="square">
            <a:spAutoFit/>
          </a:bodyPr>
          <a:lstStyle>
            <a:defPPr>
              <a:defRPr lang="en-US"/>
            </a:defPPr>
            <a:lvl1pPr algn="ctr">
              <a:defRPr sz="3200">
                <a:solidFill>
                  <a:srgbClr val="202122"/>
                </a:solidFill>
                <a:latin typeface="Aptos" panose="020B0004020202020204" pitchFamily="34" charset="0"/>
              </a:defRPr>
            </a:lvl1pPr>
          </a:lstStyle>
          <a:p>
            <a:r>
              <a:rPr lang="en-GB" dirty="0"/>
              <a:t>Lab 3: Implementing two types of learning</a:t>
            </a:r>
            <a:endParaRPr lang="ar-SA" dirty="0"/>
          </a:p>
        </p:txBody>
      </p:sp>
    </p:spTree>
    <p:extLst>
      <p:ext uri="{BB962C8B-B14F-4D97-AF65-F5344CB8AC3E}">
        <p14:creationId xmlns:p14="http://schemas.microsoft.com/office/powerpoint/2010/main" val="4288631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E00DA8-DFB2-D4BE-AB50-EF0314A28003}"/>
              </a:ext>
            </a:extLst>
          </p:cNvPr>
          <p:cNvSpPr>
            <a:spLocks noGrp="1"/>
          </p:cNvSpPr>
          <p:nvPr>
            <p:ph idx="1"/>
          </p:nvPr>
        </p:nvSpPr>
        <p:spPr>
          <a:xfrm>
            <a:off x="838200" y="1055801"/>
            <a:ext cx="10515600" cy="5363852"/>
          </a:xfrm>
        </p:spPr>
        <p:txBody>
          <a:bodyPr>
            <a:noAutofit/>
          </a:bodyPr>
          <a:lstStyle/>
          <a:p>
            <a:pPr>
              <a:lnSpc>
                <a:spcPct val="130000"/>
              </a:lnSpc>
              <a:buFont typeface="Wingdings" panose="05000000000000000000" pitchFamily="2" charset="2"/>
              <a:buChar char="§"/>
            </a:pPr>
            <a:r>
              <a:rPr lang="en-GB" sz="2400" dirty="0"/>
              <a:t>Supervised learning</a:t>
            </a:r>
          </a:p>
          <a:p>
            <a:pPr>
              <a:lnSpc>
                <a:spcPct val="130000"/>
              </a:lnSpc>
              <a:buFont typeface="Wingdings" panose="05000000000000000000" pitchFamily="2" charset="2"/>
              <a:buChar char="§"/>
            </a:pPr>
            <a:r>
              <a:rPr lang="en-GB" sz="2400" dirty="0"/>
              <a:t>Unsupervised learning</a:t>
            </a:r>
          </a:p>
          <a:p>
            <a:pPr>
              <a:lnSpc>
                <a:spcPct val="130000"/>
              </a:lnSpc>
              <a:buFont typeface="Wingdings" panose="05000000000000000000" pitchFamily="2" charset="2"/>
              <a:buChar char="§"/>
            </a:pPr>
            <a:r>
              <a:rPr lang="en-GB" sz="2400" dirty="0"/>
              <a:t>Self-supervised learning</a:t>
            </a:r>
          </a:p>
          <a:p>
            <a:pPr>
              <a:lnSpc>
                <a:spcPct val="130000"/>
              </a:lnSpc>
              <a:buFont typeface="Wingdings" panose="05000000000000000000" pitchFamily="2" charset="2"/>
              <a:buChar char="§"/>
            </a:pPr>
            <a:r>
              <a:rPr lang="en-GB" sz="2400" dirty="0"/>
              <a:t>Reinforcement learning</a:t>
            </a:r>
          </a:p>
          <a:p>
            <a:pPr>
              <a:lnSpc>
                <a:spcPct val="130000"/>
              </a:lnSpc>
              <a:buFont typeface="Wingdings" panose="05000000000000000000" pitchFamily="2" charset="2"/>
              <a:buChar char="§"/>
            </a:pPr>
            <a:r>
              <a:rPr lang="en-GB" sz="2400" dirty="0"/>
              <a:t>Transfer learning</a:t>
            </a:r>
          </a:p>
          <a:p>
            <a:pPr>
              <a:lnSpc>
                <a:spcPct val="130000"/>
              </a:lnSpc>
              <a:buFont typeface="Wingdings" panose="05000000000000000000" pitchFamily="2" charset="2"/>
              <a:buChar char="§"/>
            </a:pPr>
            <a:r>
              <a:rPr lang="en-GB" sz="2400" dirty="0"/>
              <a:t>Q&amp;A</a:t>
            </a:r>
          </a:p>
          <a:p>
            <a:pPr marL="0" indent="0">
              <a:lnSpc>
                <a:spcPct val="130000"/>
              </a:lnSpc>
              <a:buNone/>
            </a:pPr>
            <a:endParaRPr lang="en-GB" sz="1200" dirty="0"/>
          </a:p>
          <a:p>
            <a:pPr marL="0" indent="0">
              <a:lnSpc>
                <a:spcPct val="130000"/>
              </a:lnSpc>
              <a:buNone/>
            </a:pPr>
            <a:r>
              <a:rPr lang="en-GB" sz="2400" dirty="0"/>
              <a:t>Lab session: Implementing  two types of learning:</a:t>
            </a:r>
          </a:p>
          <a:p>
            <a:pPr lvl="1">
              <a:lnSpc>
                <a:spcPct val="130000"/>
              </a:lnSpc>
              <a:buFont typeface="Wingdings" panose="05000000000000000000" pitchFamily="2" charset="2"/>
              <a:buChar char="§"/>
            </a:pPr>
            <a:r>
              <a:rPr lang="en-GB" dirty="0"/>
              <a:t>Supervised learning : Binary classification task </a:t>
            </a:r>
          </a:p>
          <a:p>
            <a:pPr lvl="1">
              <a:lnSpc>
                <a:spcPct val="130000"/>
              </a:lnSpc>
              <a:buFont typeface="Wingdings" panose="05000000000000000000" pitchFamily="2" charset="2"/>
              <a:buChar char="§"/>
            </a:pPr>
            <a:r>
              <a:rPr lang="en-GB" dirty="0"/>
              <a:t>Unsupervised learning: Clustering task</a:t>
            </a:r>
          </a:p>
        </p:txBody>
      </p:sp>
      <p:sp>
        <p:nvSpPr>
          <p:cNvPr id="12" name="Arrow: Pentagon 11">
            <a:extLst>
              <a:ext uri="{FF2B5EF4-FFF2-40B4-BE49-F238E27FC236}">
                <a16:creationId xmlns:a16="http://schemas.microsoft.com/office/drawing/2014/main" id="{D84355BA-9C4F-E34A-0D54-FCF244626AE8}"/>
              </a:ext>
            </a:extLst>
          </p:cNvPr>
          <p:cNvSpPr/>
          <p:nvPr/>
        </p:nvSpPr>
        <p:spPr>
          <a:xfrm>
            <a:off x="0" y="0"/>
            <a:ext cx="2413262"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t>Content</a:t>
            </a:r>
          </a:p>
        </p:txBody>
      </p:sp>
    </p:spTree>
    <p:extLst>
      <p:ext uri="{BB962C8B-B14F-4D97-AF65-F5344CB8AC3E}">
        <p14:creationId xmlns:p14="http://schemas.microsoft.com/office/powerpoint/2010/main" val="700336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FF9FB-23DB-C5FA-A095-566734CB3F9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002CC0-33DB-1F29-53FB-C9BD8CC280A1}"/>
              </a:ext>
            </a:extLst>
          </p:cNvPr>
          <p:cNvSpPr txBox="1"/>
          <p:nvPr/>
        </p:nvSpPr>
        <p:spPr>
          <a:xfrm>
            <a:off x="350362" y="426166"/>
            <a:ext cx="11841638" cy="707886"/>
          </a:xfrm>
          <a:prstGeom prst="rect">
            <a:avLst/>
          </a:prstGeom>
          <a:noFill/>
        </p:spPr>
        <p:txBody>
          <a:bodyPr wrap="square">
            <a:spAutoFit/>
          </a:bodyPr>
          <a:lstStyle>
            <a:defPPr>
              <a:defRPr lang="en-US"/>
            </a:defPPr>
            <a:lvl1pPr algn="ctr">
              <a:defRPr sz="5000" b="1">
                <a:solidFill>
                  <a:schemeClr val="accent3"/>
                </a:solidFill>
                <a:latin typeface="Aptos" panose="020B0004020202020204" pitchFamily="34" charset="0"/>
              </a:defRPr>
            </a:lvl1pPr>
          </a:lstStyle>
          <a:p>
            <a:pPr algn="l"/>
            <a:r>
              <a:rPr lang="en-GB" sz="4000" dirty="0"/>
              <a:t>Lab 3: Dataset</a:t>
            </a:r>
          </a:p>
        </p:txBody>
      </p:sp>
      <p:pic>
        <p:nvPicPr>
          <p:cNvPr id="5" name="Picture 4" descr="A screenshot of a computer&#10;&#10;AI-generated content may be incorrect.">
            <a:extLst>
              <a:ext uri="{FF2B5EF4-FFF2-40B4-BE49-F238E27FC236}">
                <a16:creationId xmlns:a16="http://schemas.microsoft.com/office/drawing/2014/main" id="{92ED76FF-3D69-3637-AC45-BFC0AAE8618F}"/>
              </a:ext>
            </a:extLst>
          </p:cNvPr>
          <p:cNvPicPr>
            <a:picLocks noChangeAspect="1"/>
          </p:cNvPicPr>
          <p:nvPr/>
        </p:nvPicPr>
        <p:blipFill>
          <a:blip r:embed="rId2"/>
          <a:stretch>
            <a:fillRect/>
          </a:stretch>
        </p:blipFill>
        <p:spPr>
          <a:xfrm>
            <a:off x="0" y="1134052"/>
            <a:ext cx="12192000" cy="3758108"/>
          </a:xfrm>
          <a:prstGeom prst="rect">
            <a:avLst/>
          </a:prstGeom>
        </p:spPr>
      </p:pic>
      <p:pic>
        <p:nvPicPr>
          <p:cNvPr id="9" name="Picture 8">
            <a:extLst>
              <a:ext uri="{FF2B5EF4-FFF2-40B4-BE49-F238E27FC236}">
                <a16:creationId xmlns:a16="http://schemas.microsoft.com/office/drawing/2014/main" id="{0875AEAB-FAD3-05E4-3309-731076DC7C99}"/>
              </a:ext>
            </a:extLst>
          </p:cNvPr>
          <p:cNvPicPr>
            <a:picLocks noChangeAspect="1"/>
          </p:cNvPicPr>
          <p:nvPr/>
        </p:nvPicPr>
        <p:blipFill>
          <a:blip r:embed="rId3"/>
          <a:stretch>
            <a:fillRect/>
          </a:stretch>
        </p:blipFill>
        <p:spPr>
          <a:xfrm>
            <a:off x="0" y="5523715"/>
            <a:ext cx="12192000" cy="1164995"/>
          </a:xfrm>
          <a:prstGeom prst="rect">
            <a:avLst/>
          </a:prstGeom>
        </p:spPr>
      </p:pic>
      <p:sp>
        <p:nvSpPr>
          <p:cNvPr id="19" name="TextBox 18">
            <a:extLst>
              <a:ext uri="{FF2B5EF4-FFF2-40B4-BE49-F238E27FC236}">
                <a16:creationId xmlns:a16="http://schemas.microsoft.com/office/drawing/2014/main" id="{066ADEF7-FD6D-BBD7-F2BD-9F713CE447C2}"/>
              </a:ext>
            </a:extLst>
          </p:cNvPr>
          <p:cNvSpPr txBox="1"/>
          <p:nvPr/>
        </p:nvSpPr>
        <p:spPr>
          <a:xfrm>
            <a:off x="350362" y="4682443"/>
            <a:ext cx="10810975" cy="728148"/>
          </a:xfrm>
          <a:prstGeom prst="rect">
            <a:avLst/>
          </a:prstGeom>
          <a:noFill/>
        </p:spPr>
        <p:txBody>
          <a:bodyPr wrap="square">
            <a:spAutoFit/>
          </a:bodyPr>
          <a:lstStyle>
            <a:defPPr>
              <a:defRPr lang="en-US"/>
            </a:defPPr>
            <a:lvl1pPr>
              <a:lnSpc>
                <a:spcPct val="200000"/>
              </a:lnSpc>
              <a:defRPr sz="3000">
                <a:solidFill>
                  <a:srgbClr val="202122"/>
                </a:solidFill>
                <a:latin typeface="Aptos" panose="020B0004020202020204" pitchFamily="34" charset="0"/>
              </a:defRPr>
            </a:lvl1pPr>
          </a:lstStyle>
          <a:p>
            <a:r>
              <a:rPr lang="en-GB" sz="2400" dirty="0"/>
              <a:t>Class distribution: 357 Benign (non-cancerous) and 212 Malignant (cancerous)</a:t>
            </a:r>
            <a:endParaRPr lang="ar-SA" sz="2400" dirty="0"/>
          </a:p>
        </p:txBody>
      </p:sp>
    </p:spTree>
    <p:extLst>
      <p:ext uri="{BB962C8B-B14F-4D97-AF65-F5344CB8AC3E}">
        <p14:creationId xmlns:p14="http://schemas.microsoft.com/office/powerpoint/2010/main" val="396036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9037F-05A6-9F4C-C125-4FF6D980560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993F2E8-2F00-5167-CE30-85490FA56282}"/>
              </a:ext>
            </a:extLst>
          </p:cNvPr>
          <p:cNvSpPr txBox="1"/>
          <p:nvPr/>
        </p:nvSpPr>
        <p:spPr>
          <a:xfrm>
            <a:off x="435990" y="1116229"/>
            <a:ext cx="10913881" cy="3477875"/>
          </a:xfrm>
          <a:prstGeom prst="rect">
            <a:avLst/>
          </a:prstGeom>
          <a:noFill/>
        </p:spPr>
        <p:txBody>
          <a:bodyPr wrap="square">
            <a:spAutoFit/>
          </a:bodyPr>
          <a:lstStyle/>
          <a:p>
            <a:pPr marL="457200" indent="-457200">
              <a:buFont typeface="Wingdings" panose="05000000000000000000" pitchFamily="2" charset="2"/>
              <a:buChar char="§"/>
            </a:pPr>
            <a:r>
              <a:rPr lang="en-GB" sz="2800" dirty="0">
                <a:solidFill>
                  <a:srgbClr val="202122"/>
                </a:solidFill>
                <a:latin typeface="Aptos" panose="020B0004020202020204" pitchFamily="34" charset="0"/>
              </a:rPr>
              <a:t>Download the Lab3 directory from the GitHub repository </a:t>
            </a:r>
            <a:r>
              <a:rPr lang="en-GB" sz="2400" dirty="0">
                <a:solidFill>
                  <a:srgbClr val="0070C0"/>
                </a:solidFill>
                <a:latin typeface="Aptos" panose="020B0004020202020204" pitchFamily="34" charset="0"/>
              </a:rPr>
              <a:t>https://github.com/ibrahimsaggaf/Introduction-to-Artificial-Intelligence</a:t>
            </a:r>
          </a:p>
          <a:p>
            <a:pPr marL="457200" indent="-457200">
              <a:buFont typeface="Wingdings" panose="05000000000000000000" pitchFamily="2" charset="2"/>
              <a:buChar char="§"/>
            </a:pPr>
            <a:r>
              <a:rPr lang="en-GB" sz="2800" dirty="0">
                <a:solidFill>
                  <a:srgbClr val="202122"/>
                </a:solidFill>
                <a:latin typeface="Aptos" panose="020B0004020202020204" pitchFamily="34" charset="0"/>
              </a:rPr>
              <a:t>Open the Lab3 directory in Visual Studio Code.</a:t>
            </a:r>
          </a:p>
          <a:p>
            <a:pPr marL="457200" indent="-457200">
              <a:buFont typeface="Wingdings" panose="05000000000000000000" pitchFamily="2" charset="2"/>
              <a:buChar char="§"/>
            </a:pPr>
            <a:r>
              <a:rPr lang="en-GB" sz="2800" dirty="0">
                <a:solidFill>
                  <a:srgbClr val="202122"/>
                </a:solidFill>
                <a:latin typeface="Aptos" panose="020B0004020202020204" pitchFamily="34" charset="0"/>
              </a:rPr>
              <a:t>The Lab3 directory contains 3 python files: </a:t>
            </a:r>
          </a:p>
          <a:p>
            <a:pPr marL="1428750" lvl="2" indent="-514350">
              <a:buFont typeface="Wingdings" panose="05000000000000000000" pitchFamily="2" charset="2"/>
              <a:buChar char="q"/>
            </a:pPr>
            <a:r>
              <a:rPr lang="en-GB" sz="2800" dirty="0">
                <a:solidFill>
                  <a:srgbClr val="202122"/>
                </a:solidFill>
                <a:latin typeface="Aptos" panose="020B0004020202020204" pitchFamily="34" charset="0"/>
              </a:rPr>
              <a:t>binary_classification.py</a:t>
            </a:r>
          </a:p>
          <a:p>
            <a:pPr marL="1428750" lvl="2" indent="-514350">
              <a:buFont typeface="Wingdings" panose="05000000000000000000" pitchFamily="2" charset="2"/>
              <a:buChar char="q"/>
            </a:pPr>
            <a:r>
              <a:rPr lang="en-GB" sz="2800" dirty="0">
                <a:solidFill>
                  <a:srgbClr val="202122"/>
                </a:solidFill>
                <a:latin typeface="Aptos" panose="020B0004020202020204" pitchFamily="34" charset="0"/>
              </a:rPr>
              <a:t>clustering.py</a:t>
            </a:r>
          </a:p>
          <a:p>
            <a:pPr marL="1428750" lvl="2" indent="-514350">
              <a:buFont typeface="Wingdings" panose="05000000000000000000" pitchFamily="2" charset="2"/>
              <a:buChar char="q"/>
            </a:pPr>
            <a:r>
              <a:rPr lang="en-GB" sz="2800" dirty="0">
                <a:solidFill>
                  <a:srgbClr val="202122"/>
                </a:solidFill>
                <a:latin typeface="Aptos" panose="020B0004020202020204" pitchFamily="34" charset="0"/>
              </a:rPr>
              <a:t>utils.py</a:t>
            </a:r>
          </a:p>
          <a:p>
            <a:r>
              <a:rPr lang="en-GB" sz="2800" dirty="0">
                <a:solidFill>
                  <a:srgbClr val="202122"/>
                </a:solidFill>
                <a:latin typeface="Aptos" panose="020B0004020202020204" pitchFamily="34" charset="0"/>
              </a:rPr>
              <a:t>      Take your time examining the code in these files.</a:t>
            </a:r>
          </a:p>
        </p:txBody>
      </p:sp>
      <p:sp>
        <p:nvSpPr>
          <p:cNvPr id="3" name="Arrow: Pentagon 2">
            <a:extLst>
              <a:ext uri="{FF2B5EF4-FFF2-40B4-BE49-F238E27FC236}">
                <a16:creationId xmlns:a16="http://schemas.microsoft.com/office/drawing/2014/main" id="{97390AFC-9B24-4A00-C752-05F1B90AC907}"/>
              </a:ext>
            </a:extLst>
          </p:cNvPr>
          <p:cNvSpPr/>
          <p:nvPr/>
        </p:nvSpPr>
        <p:spPr>
          <a:xfrm>
            <a:off x="0" y="0"/>
            <a:ext cx="1885361"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t>Step 1</a:t>
            </a:r>
          </a:p>
        </p:txBody>
      </p:sp>
    </p:spTree>
    <p:extLst>
      <p:ext uri="{BB962C8B-B14F-4D97-AF65-F5344CB8AC3E}">
        <p14:creationId xmlns:p14="http://schemas.microsoft.com/office/powerpoint/2010/main" val="2638734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52008-8591-96A0-CC86-FE8DA54641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26D0E09-02D3-4C33-7872-34B67570395B}"/>
              </a:ext>
            </a:extLst>
          </p:cNvPr>
          <p:cNvSpPr txBox="1"/>
          <p:nvPr/>
        </p:nvSpPr>
        <p:spPr>
          <a:xfrm>
            <a:off x="435990" y="1116229"/>
            <a:ext cx="10913881" cy="1815882"/>
          </a:xfrm>
          <a:prstGeom prst="rect">
            <a:avLst/>
          </a:prstGeom>
          <a:noFill/>
        </p:spPr>
        <p:txBody>
          <a:bodyPr wrap="square">
            <a:spAutoFit/>
          </a:bodyPr>
          <a:lstStyle/>
          <a:p>
            <a:pPr marL="514350" indent="-514350">
              <a:buFont typeface="Wingdings" panose="05000000000000000000" pitchFamily="2" charset="2"/>
              <a:buChar char="§"/>
            </a:pPr>
            <a:r>
              <a:rPr lang="en-GB" sz="2800" dirty="0">
                <a:solidFill>
                  <a:srgbClr val="202122"/>
                </a:solidFill>
                <a:latin typeface="Aptos" panose="020B0004020202020204" pitchFamily="34" charset="0"/>
              </a:rPr>
              <a:t>Create and activate a virtual environment under the name “lab3_env” (see Lab 1)</a:t>
            </a:r>
          </a:p>
          <a:p>
            <a:pPr marL="514350" indent="-514350">
              <a:buFont typeface="Wingdings" panose="05000000000000000000" pitchFamily="2" charset="2"/>
              <a:buChar char="§"/>
            </a:pPr>
            <a:r>
              <a:rPr lang="en-GB" sz="2800" dirty="0">
                <a:solidFill>
                  <a:srgbClr val="202122"/>
                </a:solidFill>
                <a:latin typeface="Aptos" panose="020B0004020202020204" pitchFamily="34" charset="0"/>
              </a:rPr>
              <a:t>Install the scikit-learn library inside the virtual environment </a:t>
            </a:r>
          </a:p>
          <a:p>
            <a:r>
              <a:rPr lang="en-GB" sz="2800" dirty="0">
                <a:solidFill>
                  <a:srgbClr val="202122"/>
                </a:solidFill>
                <a:latin typeface="Aptos" panose="020B0004020202020204" pitchFamily="34" charset="0"/>
              </a:rPr>
              <a:t>       (see Lab 2)</a:t>
            </a:r>
            <a:endParaRPr lang="en-GB" sz="2800" i="1" dirty="0">
              <a:solidFill>
                <a:srgbClr val="202122"/>
              </a:solidFill>
              <a:latin typeface="Aptos" panose="020B0004020202020204" pitchFamily="34" charset="0"/>
            </a:endParaRPr>
          </a:p>
        </p:txBody>
      </p:sp>
      <p:sp>
        <p:nvSpPr>
          <p:cNvPr id="3" name="Arrow: Pentagon 2">
            <a:extLst>
              <a:ext uri="{FF2B5EF4-FFF2-40B4-BE49-F238E27FC236}">
                <a16:creationId xmlns:a16="http://schemas.microsoft.com/office/drawing/2014/main" id="{DE7C0A90-4138-F5AD-70DF-23A7AAD85476}"/>
              </a:ext>
            </a:extLst>
          </p:cNvPr>
          <p:cNvSpPr/>
          <p:nvPr/>
        </p:nvSpPr>
        <p:spPr>
          <a:xfrm>
            <a:off x="0" y="0"/>
            <a:ext cx="1885361"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t>Step 2</a:t>
            </a:r>
          </a:p>
        </p:txBody>
      </p:sp>
    </p:spTree>
    <p:extLst>
      <p:ext uri="{BB962C8B-B14F-4D97-AF65-F5344CB8AC3E}">
        <p14:creationId xmlns:p14="http://schemas.microsoft.com/office/powerpoint/2010/main" val="4122450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7895C-A57C-AB89-B386-40097DF8CD31}"/>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9C47754-BB5B-5150-F003-905480FF6F5E}"/>
              </a:ext>
            </a:extLst>
          </p:cNvPr>
          <p:cNvPicPr>
            <a:picLocks noChangeAspect="1"/>
          </p:cNvPicPr>
          <p:nvPr/>
        </p:nvPicPr>
        <p:blipFill>
          <a:blip r:embed="rId2"/>
          <a:stretch>
            <a:fillRect/>
          </a:stretch>
        </p:blipFill>
        <p:spPr>
          <a:xfrm>
            <a:off x="315771" y="0"/>
            <a:ext cx="11560457" cy="6858000"/>
          </a:xfrm>
          <a:prstGeom prst="rect">
            <a:avLst/>
          </a:prstGeom>
        </p:spPr>
      </p:pic>
    </p:spTree>
    <p:extLst>
      <p:ext uri="{BB962C8B-B14F-4D97-AF65-F5344CB8AC3E}">
        <p14:creationId xmlns:p14="http://schemas.microsoft.com/office/powerpoint/2010/main" val="2150263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F32BB-5596-E7D3-223E-382ACE70553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C5FD6EE-A567-734A-369B-354BB1BC72C4}"/>
              </a:ext>
            </a:extLst>
          </p:cNvPr>
          <p:cNvSpPr txBox="1"/>
          <p:nvPr/>
        </p:nvSpPr>
        <p:spPr>
          <a:xfrm>
            <a:off x="435990" y="1116229"/>
            <a:ext cx="10913881" cy="4832092"/>
          </a:xfrm>
          <a:prstGeom prst="rect">
            <a:avLst/>
          </a:prstGeom>
          <a:noFill/>
        </p:spPr>
        <p:txBody>
          <a:bodyPr wrap="square">
            <a:spAutoFit/>
          </a:bodyPr>
          <a:lstStyle/>
          <a:p>
            <a:pPr marL="514350" indent="-514350">
              <a:buFont typeface="Wingdings" panose="05000000000000000000" pitchFamily="2" charset="2"/>
              <a:buChar char="§"/>
            </a:pPr>
            <a:r>
              <a:rPr lang="en-GB" sz="2800" dirty="0">
                <a:solidFill>
                  <a:srgbClr val="202122"/>
                </a:solidFill>
                <a:latin typeface="Aptos" panose="020B0004020202020204" pitchFamily="34" charset="0"/>
              </a:rPr>
              <a:t>Run the command:</a:t>
            </a:r>
          </a:p>
          <a:p>
            <a:r>
              <a:rPr lang="en-GB" sz="2800" i="1" dirty="0">
                <a:solidFill>
                  <a:srgbClr val="202122"/>
                </a:solidFill>
                <a:latin typeface="Aptos" panose="020B0004020202020204" pitchFamily="34" charset="0"/>
              </a:rPr>
              <a:t>       python binary_classification.py</a:t>
            </a:r>
          </a:p>
          <a:p>
            <a:endParaRPr lang="en-GB" sz="2800" i="1" dirty="0">
              <a:solidFill>
                <a:srgbClr val="202122"/>
              </a:solidFill>
              <a:latin typeface="Aptos" panose="020B0004020202020204" pitchFamily="34" charset="0"/>
            </a:endParaRPr>
          </a:p>
          <a:p>
            <a:r>
              <a:rPr lang="en-GB" sz="2800" dirty="0">
                <a:solidFill>
                  <a:srgbClr val="202122"/>
                </a:solidFill>
                <a:latin typeface="Aptos" panose="020B0004020202020204" pitchFamily="34" charset="0"/>
              </a:rPr>
              <a:t>This command conducts supervised learning by:</a:t>
            </a:r>
          </a:p>
          <a:p>
            <a:pPr marL="514350" indent="-514350">
              <a:buFont typeface="+mj-lt"/>
              <a:buAutoNum type="arabicPeriod"/>
            </a:pPr>
            <a:r>
              <a:rPr lang="en-GB" sz="2800" dirty="0">
                <a:solidFill>
                  <a:srgbClr val="202122"/>
                </a:solidFill>
                <a:latin typeface="Aptos" panose="020B0004020202020204" pitchFamily="34" charset="0"/>
              </a:rPr>
              <a:t>Scale the features.</a:t>
            </a:r>
          </a:p>
          <a:p>
            <a:pPr marL="514350" indent="-514350">
              <a:buFont typeface="+mj-lt"/>
              <a:buAutoNum type="arabicPeriod"/>
            </a:pPr>
            <a:r>
              <a:rPr lang="en-GB" sz="2800" dirty="0">
                <a:solidFill>
                  <a:srgbClr val="202122"/>
                </a:solidFill>
                <a:latin typeface="Aptos" panose="020B0004020202020204" pitchFamily="34" charset="0"/>
              </a:rPr>
              <a:t>Split the data into training and testing sets.</a:t>
            </a:r>
          </a:p>
          <a:p>
            <a:pPr marL="514350" indent="-514350">
              <a:buFont typeface="+mj-lt"/>
              <a:buAutoNum type="arabicPeriod"/>
            </a:pPr>
            <a:r>
              <a:rPr lang="en-GB" sz="2800" dirty="0">
                <a:solidFill>
                  <a:srgbClr val="202122"/>
                </a:solidFill>
                <a:latin typeface="Aptos" panose="020B0004020202020204" pitchFamily="34" charset="0"/>
              </a:rPr>
              <a:t>Train a Random Forest model on the training set to solve a binary classification task – classifying samples whether they are </a:t>
            </a:r>
            <a:r>
              <a:rPr lang="en-GB" sz="2800" dirty="0"/>
              <a:t>cancerous or not.</a:t>
            </a:r>
          </a:p>
          <a:p>
            <a:pPr marL="514350" indent="-514350">
              <a:buFont typeface="+mj-lt"/>
              <a:buAutoNum type="arabicPeriod"/>
            </a:pPr>
            <a:r>
              <a:rPr lang="en-GB" sz="2800" dirty="0"/>
              <a:t>Measure the model’s performance on the testing set using F1 score.</a:t>
            </a:r>
          </a:p>
        </p:txBody>
      </p:sp>
      <p:sp>
        <p:nvSpPr>
          <p:cNvPr id="3" name="Arrow: Pentagon 2">
            <a:extLst>
              <a:ext uri="{FF2B5EF4-FFF2-40B4-BE49-F238E27FC236}">
                <a16:creationId xmlns:a16="http://schemas.microsoft.com/office/drawing/2014/main" id="{B2B55599-251A-A6DD-2B70-7839984B6B1F}"/>
              </a:ext>
            </a:extLst>
          </p:cNvPr>
          <p:cNvSpPr/>
          <p:nvPr/>
        </p:nvSpPr>
        <p:spPr>
          <a:xfrm>
            <a:off x="0" y="0"/>
            <a:ext cx="1885361"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t>Step 3</a:t>
            </a:r>
          </a:p>
        </p:txBody>
      </p:sp>
    </p:spTree>
    <p:extLst>
      <p:ext uri="{BB962C8B-B14F-4D97-AF65-F5344CB8AC3E}">
        <p14:creationId xmlns:p14="http://schemas.microsoft.com/office/powerpoint/2010/main" val="543651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89ABC-0BF5-8C8D-8327-F0F2213932AF}"/>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26CA156-F87E-F6EF-F4F4-3C6CAB2B56A8}"/>
              </a:ext>
            </a:extLst>
          </p:cNvPr>
          <p:cNvPicPr>
            <a:picLocks noChangeAspect="1"/>
          </p:cNvPicPr>
          <p:nvPr/>
        </p:nvPicPr>
        <p:blipFill>
          <a:blip r:embed="rId2"/>
          <a:stretch>
            <a:fillRect/>
          </a:stretch>
        </p:blipFill>
        <p:spPr>
          <a:xfrm>
            <a:off x="346061" y="0"/>
            <a:ext cx="11499878" cy="6858000"/>
          </a:xfrm>
          <a:prstGeom prst="rect">
            <a:avLst/>
          </a:prstGeom>
        </p:spPr>
      </p:pic>
    </p:spTree>
    <p:extLst>
      <p:ext uri="{BB962C8B-B14F-4D97-AF65-F5344CB8AC3E}">
        <p14:creationId xmlns:p14="http://schemas.microsoft.com/office/powerpoint/2010/main" val="4021174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32ADD-1C0D-CFFD-EA8B-DD04F0FDFEE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1C57F30-4C97-9D5E-0526-E064C37D9B90}"/>
              </a:ext>
            </a:extLst>
          </p:cNvPr>
          <p:cNvSpPr txBox="1"/>
          <p:nvPr/>
        </p:nvSpPr>
        <p:spPr>
          <a:xfrm>
            <a:off x="435990" y="1116229"/>
            <a:ext cx="10913881" cy="4401205"/>
          </a:xfrm>
          <a:prstGeom prst="rect">
            <a:avLst/>
          </a:prstGeom>
          <a:noFill/>
        </p:spPr>
        <p:txBody>
          <a:bodyPr wrap="square">
            <a:spAutoFit/>
          </a:bodyPr>
          <a:lstStyle/>
          <a:p>
            <a:pPr marL="514350" indent="-514350">
              <a:buFont typeface="Wingdings" panose="05000000000000000000" pitchFamily="2" charset="2"/>
              <a:buChar char="§"/>
            </a:pPr>
            <a:r>
              <a:rPr lang="en-GB" sz="2800" dirty="0">
                <a:solidFill>
                  <a:srgbClr val="202122"/>
                </a:solidFill>
                <a:latin typeface="Aptos" panose="020B0004020202020204" pitchFamily="34" charset="0"/>
              </a:rPr>
              <a:t>Run the command:</a:t>
            </a:r>
          </a:p>
          <a:p>
            <a:r>
              <a:rPr lang="en-GB" sz="2800" i="1" dirty="0">
                <a:solidFill>
                  <a:srgbClr val="202122"/>
                </a:solidFill>
                <a:latin typeface="Aptos" panose="020B0004020202020204" pitchFamily="34" charset="0"/>
              </a:rPr>
              <a:t>       python clustering.py</a:t>
            </a:r>
          </a:p>
          <a:p>
            <a:endParaRPr lang="en-GB" sz="2800" i="1" dirty="0">
              <a:solidFill>
                <a:srgbClr val="202122"/>
              </a:solidFill>
              <a:latin typeface="Aptos" panose="020B0004020202020204" pitchFamily="34" charset="0"/>
            </a:endParaRPr>
          </a:p>
          <a:p>
            <a:r>
              <a:rPr lang="en-GB" sz="2800" dirty="0">
                <a:solidFill>
                  <a:srgbClr val="202122"/>
                </a:solidFill>
                <a:latin typeface="Aptos" panose="020B0004020202020204" pitchFamily="34" charset="0"/>
              </a:rPr>
              <a:t>This command conducts unsupervised learning by:</a:t>
            </a:r>
          </a:p>
          <a:p>
            <a:pPr marL="514350" indent="-514350">
              <a:buFont typeface="+mj-lt"/>
              <a:buAutoNum type="arabicPeriod"/>
            </a:pPr>
            <a:r>
              <a:rPr lang="en-GB" sz="2800" dirty="0">
                <a:solidFill>
                  <a:srgbClr val="202122"/>
                </a:solidFill>
                <a:latin typeface="Aptos" panose="020B0004020202020204" pitchFamily="34" charset="0"/>
              </a:rPr>
              <a:t>Scale the features.</a:t>
            </a:r>
          </a:p>
          <a:p>
            <a:pPr marL="514350" indent="-514350">
              <a:buFont typeface="+mj-lt"/>
              <a:buAutoNum type="arabicPeriod"/>
            </a:pPr>
            <a:r>
              <a:rPr lang="en-GB" sz="2800" dirty="0">
                <a:solidFill>
                  <a:srgbClr val="202122"/>
                </a:solidFill>
                <a:latin typeface="Aptos" panose="020B0004020202020204" pitchFamily="34" charset="0"/>
              </a:rPr>
              <a:t>Split the data into training and testing sets.</a:t>
            </a:r>
          </a:p>
          <a:p>
            <a:pPr marL="514350" indent="-514350">
              <a:buFont typeface="+mj-lt"/>
              <a:buAutoNum type="arabicPeriod"/>
            </a:pPr>
            <a:r>
              <a:rPr lang="en-GB" sz="2800" dirty="0">
                <a:solidFill>
                  <a:srgbClr val="202122"/>
                </a:solidFill>
                <a:latin typeface="Aptos" panose="020B0004020202020204" pitchFamily="34" charset="0"/>
              </a:rPr>
              <a:t>Train a K-Means model on the training set to cluster samples into two groups (</a:t>
            </a:r>
            <a:r>
              <a:rPr lang="en-GB" sz="2800" dirty="0"/>
              <a:t>cancerous and non- cancerous).</a:t>
            </a:r>
          </a:p>
          <a:p>
            <a:pPr marL="514350" indent="-514350">
              <a:buFont typeface="+mj-lt"/>
              <a:buAutoNum type="arabicPeriod"/>
            </a:pPr>
            <a:r>
              <a:rPr lang="en-GB" sz="2800" dirty="0"/>
              <a:t>Measure the model’s performance on the testing set using Adjusted Rand Index (ARI) score.</a:t>
            </a:r>
          </a:p>
        </p:txBody>
      </p:sp>
      <p:sp>
        <p:nvSpPr>
          <p:cNvPr id="3" name="Arrow: Pentagon 2">
            <a:extLst>
              <a:ext uri="{FF2B5EF4-FFF2-40B4-BE49-F238E27FC236}">
                <a16:creationId xmlns:a16="http://schemas.microsoft.com/office/drawing/2014/main" id="{878A97BF-0DA8-7A86-D052-1958DD438026}"/>
              </a:ext>
            </a:extLst>
          </p:cNvPr>
          <p:cNvSpPr/>
          <p:nvPr/>
        </p:nvSpPr>
        <p:spPr>
          <a:xfrm>
            <a:off x="0" y="0"/>
            <a:ext cx="1885361" cy="848412"/>
          </a:xfrm>
          <a:prstGeom prst="homePlate">
            <a:avLst/>
          </a:prstGeom>
          <a:solidFill>
            <a:srgbClr val="0059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dirty="0"/>
              <a:t>Step 4</a:t>
            </a:r>
          </a:p>
        </p:txBody>
      </p:sp>
    </p:spTree>
    <p:extLst>
      <p:ext uri="{BB962C8B-B14F-4D97-AF65-F5344CB8AC3E}">
        <p14:creationId xmlns:p14="http://schemas.microsoft.com/office/powerpoint/2010/main" val="1337180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83A94-191E-C122-A3CC-1B17E2F90DD6}"/>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795A16F9-1E1C-894E-EF3D-4DB95CC48A34}"/>
              </a:ext>
            </a:extLst>
          </p:cNvPr>
          <p:cNvPicPr>
            <a:picLocks noChangeAspect="1"/>
          </p:cNvPicPr>
          <p:nvPr/>
        </p:nvPicPr>
        <p:blipFill>
          <a:blip r:embed="rId2"/>
          <a:stretch>
            <a:fillRect/>
          </a:stretch>
        </p:blipFill>
        <p:spPr>
          <a:xfrm>
            <a:off x="325903" y="0"/>
            <a:ext cx="11540193" cy="6858000"/>
          </a:xfrm>
          <a:prstGeom prst="rect">
            <a:avLst/>
          </a:prstGeom>
        </p:spPr>
      </p:pic>
    </p:spTree>
    <p:extLst>
      <p:ext uri="{BB962C8B-B14F-4D97-AF65-F5344CB8AC3E}">
        <p14:creationId xmlns:p14="http://schemas.microsoft.com/office/powerpoint/2010/main" val="4010916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0B7CA-DC79-DAD0-512A-EAECB36DF3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66E21D-614A-38F5-F645-31EE86D6821F}"/>
              </a:ext>
            </a:extLst>
          </p:cNvPr>
          <p:cNvSpPr txBox="1"/>
          <p:nvPr/>
        </p:nvSpPr>
        <p:spPr>
          <a:xfrm>
            <a:off x="391605" y="2530259"/>
            <a:ext cx="10673499" cy="2737994"/>
          </a:xfrm>
          <a:prstGeom prst="rect">
            <a:avLst/>
          </a:prstGeom>
          <a:noFill/>
        </p:spPr>
        <p:txBody>
          <a:bodyPr wrap="square">
            <a:spAutoFit/>
          </a:bodyPr>
          <a:lstStyle/>
          <a:p>
            <a:pPr>
              <a:lnSpc>
                <a:spcPct val="200000"/>
              </a:lnSpc>
            </a:pPr>
            <a:r>
              <a:rPr lang="en-GB" sz="3000" dirty="0">
                <a:solidFill>
                  <a:srgbClr val="202122"/>
                </a:solidFill>
                <a:latin typeface="Aptos" panose="020B0004020202020204" pitchFamily="34" charset="0"/>
              </a:rPr>
              <a:t>[   ] Implement a simple supervised learning task (Binary classification) </a:t>
            </a:r>
          </a:p>
          <a:p>
            <a:pPr>
              <a:lnSpc>
                <a:spcPct val="200000"/>
              </a:lnSpc>
            </a:pPr>
            <a:r>
              <a:rPr lang="en-GB" sz="3000" dirty="0">
                <a:solidFill>
                  <a:srgbClr val="202122"/>
                </a:solidFill>
                <a:latin typeface="Aptos" panose="020B0004020202020204" pitchFamily="34" charset="0"/>
              </a:rPr>
              <a:t>[   ] Implement a simple unsupervised learning task (Clustering)</a:t>
            </a:r>
          </a:p>
        </p:txBody>
      </p:sp>
      <p:pic>
        <p:nvPicPr>
          <p:cNvPr id="9" name="Graphic 8" descr="Checkmark with solid fill">
            <a:extLst>
              <a:ext uri="{FF2B5EF4-FFF2-40B4-BE49-F238E27FC236}">
                <a16:creationId xmlns:a16="http://schemas.microsoft.com/office/drawing/2014/main" id="{75F04C23-A26D-FE72-18CB-CF223D9BC7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0591" y="2908278"/>
            <a:ext cx="480977" cy="480977"/>
          </a:xfrm>
          <a:prstGeom prst="rect">
            <a:avLst/>
          </a:prstGeom>
        </p:spPr>
      </p:pic>
      <p:pic>
        <p:nvPicPr>
          <p:cNvPr id="10" name="Graphic 9" descr="Checkmark with solid fill">
            <a:extLst>
              <a:ext uri="{FF2B5EF4-FFF2-40B4-BE49-F238E27FC236}">
                <a16:creationId xmlns:a16="http://schemas.microsoft.com/office/drawing/2014/main" id="{206B9E80-8BE9-040C-DC0E-FD187CDB3A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0591" y="4760065"/>
            <a:ext cx="480977" cy="480977"/>
          </a:xfrm>
          <a:prstGeom prst="rect">
            <a:avLst/>
          </a:prstGeom>
        </p:spPr>
      </p:pic>
      <p:sp>
        <p:nvSpPr>
          <p:cNvPr id="13" name="TextBox 12">
            <a:extLst>
              <a:ext uri="{FF2B5EF4-FFF2-40B4-BE49-F238E27FC236}">
                <a16:creationId xmlns:a16="http://schemas.microsoft.com/office/drawing/2014/main" id="{6F544144-104C-57E4-D040-3B69C320898E}"/>
              </a:ext>
            </a:extLst>
          </p:cNvPr>
          <p:cNvSpPr txBox="1"/>
          <p:nvPr/>
        </p:nvSpPr>
        <p:spPr>
          <a:xfrm>
            <a:off x="391605" y="1948540"/>
            <a:ext cx="11841638" cy="646331"/>
          </a:xfrm>
          <a:prstGeom prst="rect">
            <a:avLst/>
          </a:prstGeom>
          <a:noFill/>
        </p:spPr>
        <p:txBody>
          <a:bodyPr wrap="square">
            <a:spAutoFit/>
          </a:bodyPr>
          <a:lstStyle>
            <a:defPPr>
              <a:defRPr lang="en-US"/>
            </a:defPPr>
            <a:lvl1pPr algn="ctr">
              <a:defRPr sz="5000" b="1">
                <a:solidFill>
                  <a:schemeClr val="accent3"/>
                </a:solidFill>
                <a:latin typeface="Aptos" panose="020B0004020202020204" pitchFamily="34" charset="0"/>
              </a:defRPr>
            </a:lvl1pPr>
          </a:lstStyle>
          <a:p>
            <a:pPr algn="l"/>
            <a:r>
              <a:rPr lang="en-GB" sz="3600" b="0" dirty="0"/>
              <a:t>Congrats!</a:t>
            </a:r>
            <a:endParaRPr lang="ar-SA" sz="3600" b="0" dirty="0"/>
          </a:p>
        </p:txBody>
      </p:sp>
      <p:pic>
        <p:nvPicPr>
          <p:cNvPr id="16" name="Graphic 15" descr="Thumbs up sign with solid fill">
            <a:extLst>
              <a:ext uri="{FF2B5EF4-FFF2-40B4-BE49-F238E27FC236}">
                <a16:creationId xmlns:a16="http://schemas.microsoft.com/office/drawing/2014/main" id="{C4037754-7070-ED87-E4A6-251AE813E6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0821" y="1680471"/>
            <a:ext cx="914400" cy="914400"/>
          </a:xfrm>
          <a:prstGeom prst="rect">
            <a:avLst/>
          </a:prstGeom>
        </p:spPr>
      </p:pic>
      <p:sp>
        <p:nvSpPr>
          <p:cNvPr id="2" name="TextBox 1">
            <a:extLst>
              <a:ext uri="{FF2B5EF4-FFF2-40B4-BE49-F238E27FC236}">
                <a16:creationId xmlns:a16="http://schemas.microsoft.com/office/drawing/2014/main" id="{09647967-4A37-2AEC-824F-8C0A5AE828A2}"/>
              </a:ext>
            </a:extLst>
          </p:cNvPr>
          <p:cNvSpPr txBox="1"/>
          <p:nvPr/>
        </p:nvSpPr>
        <p:spPr>
          <a:xfrm>
            <a:off x="350362" y="426166"/>
            <a:ext cx="11841638" cy="707886"/>
          </a:xfrm>
          <a:prstGeom prst="rect">
            <a:avLst/>
          </a:prstGeom>
          <a:noFill/>
        </p:spPr>
        <p:txBody>
          <a:bodyPr wrap="square">
            <a:spAutoFit/>
          </a:bodyPr>
          <a:lstStyle>
            <a:defPPr>
              <a:defRPr lang="en-US"/>
            </a:defPPr>
            <a:lvl1pPr algn="ctr">
              <a:defRPr sz="5000" b="1">
                <a:solidFill>
                  <a:schemeClr val="accent3"/>
                </a:solidFill>
                <a:latin typeface="Aptos" panose="020B0004020202020204" pitchFamily="34" charset="0"/>
              </a:defRPr>
            </a:lvl1pPr>
          </a:lstStyle>
          <a:p>
            <a:pPr algn="l"/>
            <a:r>
              <a:rPr lang="en-GB" sz="3800" dirty="0"/>
              <a:t>Lab 3: </a:t>
            </a:r>
            <a:r>
              <a:rPr lang="en-GB" sz="4000" dirty="0"/>
              <a:t>Implementing two types of learning</a:t>
            </a:r>
            <a:r>
              <a:rPr lang="en-GB" sz="3800" dirty="0"/>
              <a:t> </a:t>
            </a:r>
            <a:endParaRPr lang="ar-SA" sz="3800" dirty="0"/>
          </a:p>
        </p:txBody>
      </p:sp>
    </p:spTree>
    <p:extLst>
      <p:ext uri="{BB962C8B-B14F-4D97-AF65-F5344CB8AC3E}">
        <p14:creationId xmlns:p14="http://schemas.microsoft.com/office/powerpoint/2010/main" val="1770227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36FC3-F45B-4730-D118-336AAA4DD1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1BEDA7-6BA6-53D5-8D07-1553797552D4}"/>
              </a:ext>
            </a:extLst>
          </p:cNvPr>
          <p:cNvSpPr txBox="1"/>
          <p:nvPr/>
        </p:nvSpPr>
        <p:spPr>
          <a:xfrm>
            <a:off x="4823222" y="2875002"/>
            <a:ext cx="2545556" cy="1107996"/>
          </a:xfrm>
          <a:prstGeom prst="rect">
            <a:avLst/>
          </a:prstGeom>
          <a:noFill/>
        </p:spPr>
        <p:txBody>
          <a:bodyPr wrap="square">
            <a:spAutoFit/>
          </a:bodyPr>
          <a:lstStyle/>
          <a:p>
            <a:pPr algn="ctr"/>
            <a:r>
              <a:rPr lang="en-GB" sz="6600" b="1" dirty="0">
                <a:solidFill>
                  <a:schemeClr val="accent3"/>
                </a:solidFill>
                <a:latin typeface="Aptos" panose="020B0004020202020204" pitchFamily="34" charset="0"/>
              </a:rPr>
              <a:t>Quiz 2</a:t>
            </a:r>
            <a:endParaRPr lang="en-GB" sz="6600" b="1" dirty="0">
              <a:solidFill>
                <a:schemeClr val="accent3"/>
              </a:solidFill>
            </a:endParaRPr>
          </a:p>
        </p:txBody>
      </p:sp>
    </p:spTree>
    <p:extLst>
      <p:ext uri="{BB962C8B-B14F-4D97-AF65-F5344CB8AC3E}">
        <p14:creationId xmlns:p14="http://schemas.microsoft.com/office/powerpoint/2010/main" val="2283577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9299E-7FEA-8CF2-6679-77F2634161F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3FD6D8-CB7B-3F61-1FB2-A9D16B249D17}"/>
              </a:ext>
            </a:extLst>
          </p:cNvPr>
          <p:cNvSpPr txBox="1"/>
          <p:nvPr/>
        </p:nvSpPr>
        <p:spPr>
          <a:xfrm>
            <a:off x="2606904" y="965184"/>
            <a:ext cx="6978192" cy="760336"/>
          </a:xfrm>
          <a:prstGeom prst="rect">
            <a:avLst/>
          </a:prstGeom>
          <a:noFill/>
        </p:spPr>
        <p:txBody>
          <a:bodyPr wrap="square">
            <a:spAutoFit/>
          </a:bodyPr>
          <a:lstStyle/>
          <a:p>
            <a:pPr algn="ctr">
              <a:lnSpc>
                <a:spcPct val="130000"/>
              </a:lnSpc>
            </a:pPr>
            <a:r>
              <a:rPr lang="en-GB" sz="3600" dirty="0"/>
              <a:t>Can a machine really learn?</a:t>
            </a:r>
          </a:p>
        </p:txBody>
      </p:sp>
      <p:pic>
        <p:nvPicPr>
          <p:cNvPr id="5" name="Picture 4" descr="A cartoon of a person reading a book and a cartoon of a tv&#10;&#10;AI-generated content may be incorrect.">
            <a:extLst>
              <a:ext uri="{FF2B5EF4-FFF2-40B4-BE49-F238E27FC236}">
                <a16:creationId xmlns:a16="http://schemas.microsoft.com/office/drawing/2014/main" id="{32F0DF13-CB96-454A-DA3A-4AEE62A02404}"/>
              </a:ext>
            </a:extLst>
          </p:cNvPr>
          <p:cNvPicPr>
            <a:picLocks noChangeAspect="1"/>
          </p:cNvPicPr>
          <p:nvPr/>
        </p:nvPicPr>
        <p:blipFill>
          <a:blip r:embed="rId2">
            <a:extLst>
              <a:ext uri="{28A0092B-C50C-407E-A947-70E740481C1C}">
                <a14:useLocalDpi xmlns:a14="http://schemas.microsoft.com/office/drawing/2010/main" val="0"/>
              </a:ext>
            </a:extLst>
          </a:blip>
          <a:srcRect b="2330"/>
          <a:stretch>
            <a:fillRect/>
          </a:stretch>
        </p:blipFill>
        <p:spPr>
          <a:xfrm>
            <a:off x="2606904" y="2314280"/>
            <a:ext cx="6978192" cy="4543720"/>
          </a:xfrm>
          <a:prstGeom prst="rect">
            <a:avLst/>
          </a:prstGeom>
        </p:spPr>
      </p:pic>
      <p:sp>
        <p:nvSpPr>
          <p:cNvPr id="6" name="TextBox 5">
            <a:extLst>
              <a:ext uri="{FF2B5EF4-FFF2-40B4-BE49-F238E27FC236}">
                <a16:creationId xmlns:a16="http://schemas.microsoft.com/office/drawing/2014/main" id="{E87D9B4F-5EDF-5380-A174-265AFBB6282A}"/>
              </a:ext>
            </a:extLst>
          </p:cNvPr>
          <p:cNvSpPr txBox="1"/>
          <p:nvPr/>
        </p:nvSpPr>
        <p:spPr>
          <a:xfrm>
            <a:off x="8308545" y="6550223"/>
            <a:ext cx="3883455" cy="307777"/>
          </a:xfrm>
          <a:prstGeom prst="rect">
            <a:avLst/>
          </a:prstGeom>
          <a:noFill/>
        </p:spPr>
        <p:txBody>
          <a:bodyPr wrap="square">
            <a:spAutoFit/>
          </a:bodyPr>
          <a:lstStyle/>
          <a:p>
            <a:r>
              <a:rPr lang="en-GB" sz="1400" dirty="0">
                <a:solidFill>
                  <a:srgbClr val="0070C0"/>
                </a:solidFill>
              </a:rPr>
              <a:t> Generated using https://copilot.microsoft.com</a:t>
            </a:r>
          </a:p>
        </p:txBody>
      </p:sp>
    </p:spTree>
    <p:extLst>
      <p:ext uri="{BB962C8B-B14F-4D97-AF65-F5344CB8AC3E}">
        <p14:creationId xmlns:p14="http://schemas.microsoft.com/office/powerpoint/2010/main" val="2130090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BC870-BA27-6D8D-A3DE-0601A855A16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B4B0970-C24E-E56A-9986-446C73B0594F}"/>
              </a:ext>
            </a:extLst>
          </p:cNvPr>
          <p:cNvSpPr txBox="1"/>
          <p:nvPr/>
        </p:nvSpPr>
        <p:spPr>
          <a:xfrm>
            <a:off x="284374" y="446934"/>
            <a:ext cx="11470850" cy="4616648"/>
          </a:xfrm>
          <a:prstGeom prst="rect">
            <a:avLst/>
          </a:prstGeom>
          <a:noFill/>
        </p:spPr>
        <p:txBody>
          <a:bodyPr wrap="square">
            <a:spAutoFit/>
          </a:bodyPr>
          <a:lstStyle/>
          <a:p>
            <a:r>
              <a:rPr lang="en-GB" sz="2400" dirty="0">
                <a:solidFill>
                  <a:srgbClr val="202122"/>
                </a:solidFill>
                <a:latin typeface="Aptos" panose="020B0004020202020204" pitchFamily="34" charset="0"/>
              </a:rPr>
              <a:t>Q1: </a:t>
            </a:r>
            <a:r>
              <a:rPr lang="en-GB" sz="2400" dirty="0"/>
              <a:t>What is the main difference between self-supervised learning and supervised learning</a:t>
            </a:r>
            <a:r>
              <a:rPr lang="en-GB" sz="2400" dirty="0">
                <a:solidFill>
                  <a:srgbClr val="202122"/>
                </a:solidFill>
                <a:latin typeface="Aptos" panose="020B0004020202020204" pitchFamily="34" charset="0"/>
              </a:rPr>
              <a:t>?</a:t>
            </a:r>
          </a:p>
          <a:p>
            <a:endParaRPr lang="en-GB" sz="2400" dirty="0">
              <a:solidFill>
                <a:srgbClr val="202122"/>
              </a:solidFill>
              <a:latin typeface="Aptos" panose="020B0004020202020204" pitchFamily="34" charset="0"/>
            </a:endParaRPr>
          </a:p>
          <a:p>
            <a:pPr marL="514350" indent="-514350">
              <a:spcAft>
                <a:spcPts val="1200"/>
              </a:spcAft>
              <a:buAutoNum type="alphaUcParenR"/>
            </a:pPr>
            <a:r>
              <a:rPr lang="en-GB" sz="2400" dirty="0">
                <a:solidFill>
                  <a:srgbClr val="202122"/>
                </a:solidFill>
                <a:latin typeface="Aptos" panose="020B0004020202020204" pitchFamily="34" charset="0"/>
              </a:rPr>
              <a:t>Self-supervised learning uses reinforcement signals from the environment, while supervised learning uses labelled datasets</a:t>
            </a:r>
          </a:p>
          <a:p>
            <a:pPr marL="514350" indent="-514350">
              <a:spcAft>
                <a:spcPts val="1200"/>
              </a:spcAft>
              <a:buAutoNum type="alphaUcParenR"/>
            </a:pPr>
            <a:r>
              <a:rPr lang="en-GB" sz="2400" dirty="0"/>
              <a:t>Self-supervised learning only requires small datasets, while supervised learning requires large datasets</a:t>
            </a:r>
          </a:p>
          <a:p>
            <a:pPr marL="514350" indent="-514350">
              <a:spcAft>
                <a:spcPts val="1200"/>
              </a:spcAft>
              <a:buAutoNum type="alphaUcParenR"/>
            </a:pPr>
            <a:r>
              <a:rPr lang="en-GB" sz="2400" dirty="0"/>
              <a:t>Self-supervised learning is only used in robotics, while supervised learning is used in several domains, such as computer vision</a:t>
            </a:r>
          </a:p>
          <a:p>
            <a:pPr marL="514350" indent="-514350">
              <a:spcAft>
                <a:spcPts val="1200"/>
              </a:spcAft>
              <a:buAutoNum type="alphaUcParenR"/>
            </a:pPr>
            <a:r>
              <a:rPr lang="en-GB" sz="2400" dirty="0"/>
              <a:t>Self-supervised learning generates labels automatically from the dataset itself, while supervised learning requires manually labelled data provided by humans</a:t>
            </a:r>
            <a:endParaRPr lang="en-GB" sz="2400" i="1" dirty="0">
              <a:solidFill>
                <a:srgbClr val="202122"/>
              </a:solidFill>
              <a:latin typeface="Aptos" panose="020B0004020202020204" pitchFamily="34" charset="0"/>
            </a:endParaRPr>
          </a:p>
        </p:txBody>
      </p:sp>
    </p:spTree>
    <p:extLst>
      <p:ext uri="{BB962C8B-B14F-4D97-AF65-F5344CB8AC3E}">
        <p14:creationId xmlns:p14="http://schemas.microsoft.com/office/powerpoint/2010/main" val="4165809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8F076-4322-778C-BA17-2422EB9CF0C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2B174E1-87AF-2EE5-6EBE-64FEC6B4B25F}"/>
              </a:ext>
            </a:extLst>
          </p:cNvPr>
          <p:cNvSpPr txBox="1"/>
          <p:nvPr/>
        </p:nvSpPr>
        <p:spPr>
          <a:xfrm>
            <a:off x="284374" y="446934"/>
            <a:ext cx="11470850" cy="5355312"/>
          </a:xfrm>
          <a:prstGeom prst="rect">
            <a:avLst/>
          </a:prstGeom>
          <a:noFill/>
        </p:spPr>
        <p:txBody>
          <a:bodyPr wrap="square">
            <a:spAutoFit/>
          </a:bodyPr>
          <a:lstStyle/>
          <a:p>
            <a:r>
              <a:rPr lang="en-GB" sz="2400" dirty="0">
                <a:solidFill>
                  <a:srgbClr val="202122"/>
                </a:solidFill>
                <a:latin typeface="Aptos" panose="020B0004020202020204" pitchFamily="34" charset="0"/>
              </a:rPr>
              <a:t>Q2: </a:t>
            </a:r>
            <a:r>
              <a:rPr lang="en-GB" sz="2400" dirty="0"/>
              <a:t>In this lab, why does supervised learning achieve better performance than unsupervised learning, given that both paradigms were evaluated on the same dataset</a:t>
            </a:r>
            <a:r>
              <a:rPr lang="en-GB" sz="2400" dirty="0">
                <a:solidFill>
                  <a:srgbClr val="202122"/>
                </a:solidFill>
                <a:latin typeface="Aptos" panose="020B0004020202020204" pitchFamily="34" charset="0"/>
              </a:rPr>
              <a:t>?</a:t>
            </a:r>
          </a:p>
          <a:p>
            <a:endParaRPr lang="en-GB" sz="2400" dirty="0">
              <a:solidFill>
                <a:srgbClr val="202122"/>
              </a:solidFill>
              <a:latin typeface="Aptos" panose="020B0004020202020204" pitchFamily="34" charset="0"/>
            </a:endParaRPr>
          </a:p>
          <a:p>
            <a:pPr marL="514350" indent="-514350">
              <a:spcAft>
                <a:spcPts val="1200"/>
              </a:spcAft>
              <a:buAutoNum type="alphaUcParenR"/>
            </a:pPr>
            <a:r>
              <a:rPr lang="en-GB" sz="2400" dirty="0">
                <a:solidFill>
                  <a:srgbClr val="202122"/>
                </a:solidFill>
                <a:latin typeface="Aptos" panose="020B0004020202020204" pitchFamily="34" charset="0"/>
              </a:rPr>
              <a:t>K-Means always performs worse because it cannot handle continuous features, whereas Random Forest can</a:t>
            </a:r>
          </a:p>
          <a:p>
            <a:pPr marL="514350" indent="-514350">
              <a:spcAft>
                <a:spcPts val="1200"/>
              </a:spcAft>
              <a:buAutoNum type="alphaUcParenR"/>
            </a:pPr>
            <a:r>
              <a:rPr lang="en-GB" sz="2400" dirty="0"/>
              <a:t>Supervised learning algorithms </a:t>
            </a:r>
            <a:r>
              <a:rPr lang="en-GB" sz="2400" i="1" dirty="0">
                <a:solidFill>
                  <a:srgbClr val="202122"/>
                </a:solidFill>
                <a:latin typeface="Aptos" panose="020B0004020202020204" pitchFamily="34" charset="0"/>
              </a:rPr>
              <a:t>use more computational power, which automatically guarantees better accuracy than uns</a:t>
            </a:r>
            <a:r>
              <a:rPr lang="en-GB" sz="2400" dirty="0"/>
              <a:t>upervised learning algorithms</a:t>
            </a:r>
            <a:endParaRPr lang="en-GB" sz="2400" i="1" dirty="0">
              <a:solidFill>
                <a:srgbClr val="202122"/>
              </a:solidFill>
              <a:latin typeface="Aptos" panose="020B0004020202020204" pitchFamily="34" charset="0"/>
            </a:endParaRPr>
          </a:p>
          <a:p>
            <a:pPr marL="514350" indent="-514350">
              <a:spcAft>
                <a:spcPts val="1200"/>
              </a:spcAft>
              <a:buAutoNum type="alphaUcParenR"/>
            </a:pPr>
            <a:r>
              <a:rPr lang="en-GB" sz="2400" dirty="0"/>
              <a:t>Supervised learning algorithms directly learns from labelled data, optimising predictions against known outcomes, while </a:t>
            </a:r>
            <a:r>
              <a:rPr lang="en-GB" sz="2400" i="1" dirty="0">
                <a:solidFill>
                  <a:srgbClr val="202122"/>
                </a:solidFill>
                <a:latin typeface="Aptos" panose="020B0004020202020204" pitchFamily="34" charset="0"/>
              </a:rPr>
              <a:t>uns</a:t>
            </a:r>
            <a:r>
              <a:rPr lang="en-GB" sz="2400" dirty="0"/>
              <a:t>upervised learning algorithms cluster based only on feature similarity without labels</a:t>
            </a:r>
          </a:p>
          <a:p>
            <a:pPr marL="514350" indent="-514350">
              <a:spcAft>
                <a:spcPts val="1200"/>
              </a:spcAft>
              <a:buAutoNum type="alphaUcParenR"/>
            </a:pPr>
            <a:r>
              <a:rPr lang="en-GB" sz="2400" i="1" dirty="0">
                <a:solidFill>
                  <a:srgbClr val="202122"/>
                </a:solidFill>
                <a:latin typeface="Aptos" panose="020B0004020202020204" pitchFamily="34" charset="0"/>
              </a:rPr>
              <a:t>K-Means produces identical clusters regardless of the dataset, so its performance is always worse than </a:t>
            </a:r>
            <a:r>
              <a:rPr lang="en-GB" sz="2400">
                <a:solidFill>
                  <a:srgbClr val="202122"/>
                </a:solidFill>
                <a:latin typeface="Aptos" panose="020B0004020202020204" pitchFamily="34" charset="0"/>
              </a:rPr>
              <a:t>Random Forest</a:t>
            </a:r>
            <a:endParaRPr lang="en-GB" sz="2400" i="1" dirty="0">
              <a:solidFill>
                <a:srgbClr val="202122"/>
              </a:solidFill>
              <a:latin typeface="Aptos" panose="020B0004020202020204" pitchFamily="34" charset="0"/>
            </a:endParaRPr>
          </a:p>
        </p:txBody>
      </p:sp>
    </p:spTree>
    <p:extLst>
      <p:ext uri="{BB962C8B-B14F-4D97-AF65-F5344CB8AC3E}">
        <p14:creationId xmlns:p14="http://schemas.microsoft.com/office/powerpoint/2010/main" val="1530903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FD8B7-0C98-2A6E-0663-5B3FCE27FF1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DD39DF-B7BA-1740-59E2-C3D1EF059DC0}"/>
              </a:ext>
            </a:extLst>
          </p:cNvPr>
          <p:cNvSpPr txBox="1"/>
          <p:nvPr/>
        </p:nvSpPr>
        <p:spPr>
          <a:xfrm>
            <a:off x="340935" y="1728981"/>
            <a:ext cx="10673499" cy="3323987"/>
          </a:xfrm>
          <a:prstGeom prst="rect">
            <a:avLst/>
          </a:prstGeom>
          <a:noFill/>
        </p:spPr>
        <p:txBody>
          <a:bodyPr wrap="square">
            <a:spAutoFit/>
          </a:bodyPr>
          <a:lstStyle>
            <a:defPPr>
              <a:defRPr lang="en-US"/>
            </a:defPPr>
            <a:lvl1pPr>
              <a:defRPr sz="3800" b="1">
                <a:solidFill>
                  <a:schemeClr val="accent3"/>
                </a:solidFill>
                <a:latin typeface="Aptos" panose="020B0004020202020204" pitchFamily="34" charset="0"/>
              </a:defRPr>
            </a:lvl1pPr>
          </a:lstStyle>
          <a:p>
            <a:r>
              <a:rPr lang="en-GB" sz="2400" b="0" dirty="0">
                <a:solidFill>
                  <a:schemeClr val="tx1"/>
                </a:solidFill>
              </a:rPr>
              <a:t>Random Forest simple explanation</a:t>
            </a:r>
          </a:p>
          <a:p>
            <a:r>
              <a:rPr lang="en-GB" sz="2000" b="0" dirty="0">
                <a:solidFill>
                  <a:srgbClr val="0070C0"/>
                </a:solidFill>
              </a:rPr>
              <a:t>https://williamkoehrsen.medium.com/random-forest-simple-explanation-377895a60d2d</a:t>
            </a:r>
          </a:p>
          <a:p>
            <a:endParaRPr lang="en-GB" sz="2000" b="0" dirty="0">
              <a:solidFill>
                <a:srgbClr val="0070C0"/>
              </a:solidFill>
            </a:endParaRPr>
          </a:p>
          <a:p>
            <a:endParaRPr lang="en-GB" sz="2000" b="0" dirty="0">
              <a:solidFill>
                <a:srgbClr val="0070C0"/>
              </a:solidFill>
            </a:endParaRPr>
          </a:p>
          <a:p>
            <a:r>
              <a:rPr lang="en-GB" sz="2400" b="0" dirty="0">
                <a:solidFill>
                  <a:schemeClr val="tx1"/>
                </a:solidFill>
              </a:rPr>
              <a:t>K-Means Clustering explained</a:t>
            </a:r>
          </a:p>
          <a:p>
            <a:r>
              <a:rPr lang="en-GB" sz="2000" b="0" dirty="0">
                <a:solidFill>
                  <a:srgbClr val="0070C0"/>
                </a:solidFill>
              </a:rPr>
              <a:t>https://towardsdatascience.com/k-means-clustering-explained-4528df86a120</a:t>
            </a:r>
          </a:p>
          <a:p>
            <a:endParaRPr lang="en-GB" sz="2000" b="0" dirty="0">
              <a:solidFill>
                <a:srgbClr val="0070C0"/>
              </a:solidFill>
            </a:endParaRPr>
          </a:p>
          <a:p>
            <a:endParaRPr lang="en-GB" sz="2000" b="0" dirty="0">
              <a:solidFill>
                <a:srgbClr val="0070C0"/>
              </a:solidFill>
            </a:endParaRPr>
          </a:p>
          <a:p>
            <a:r>
              <a:rPr lang="en-GB" sz="2400" b="0" dirty="0">
                <a:solidFill>
                  <a:schemeClr val="tx1"/>
                </a:solidFill>
              </a:rPr>
              <a:t>But what is a neural network? | Deep learning chapter 1</a:t>
            </a:r>
          </a:p>
          <a:p>
            <a:r>
              <a:rPr lang="en-GB" sz="2000" b="0" dirty="0">
                <a:solidFill>
                  <a:srgbClr val="0070C0"/>
                </a:solidFill>
              </a:rPr>
              <a:t>https://www.youtube.com/watch?v=aircAruvnKk</a:t>
            </a:r>
          </a:p>
        </p:txBody>
      </p:sp>
      <p:sp>
        <p:nvSpPr>
          <p:cNvPr id="2" name="TextBox 1">
            <a:extLst>
              <a:ext uri="{FF2B5EF4-FFF2-40B4-BE49-F238E27FC236}">
                <a16:creationId xmlns:a16="http://schemas.microsoft.com/office/drawing/2014/main" id="{13A0A17C-AD3F-1A90-9F1C-D1780BE43E3F}"/>
              </a:ext>
            </a:extLst>
          </p:cNvPr>
          <p:cNvSpPr txBox="1"/>
          <p:nvPr/>
        </p:nvSpPr>
        <p:spPr>
          <a:xfrm>
            <a:off x="350362" y="426166"/>
            <a:ext cx="11841638" cy="677108"/>
          </a:xfrm>
          <a:prstGeom prst="rect">
            <a:avLst/>
          </a:prstGeom>
          <a:noFill/>
        </p:spPr>
        <p:txBody>
          <a:bodyPr wrap="square">
            <a:spAutoFit/>
          </a:bodyPr>
          <a:lstStyle>
            <a:defPPr>
              <a:defRPr lang="en-US"/>
            </a:defPPr>
            <a:lvl1pPr algn="ctr">
              <a:defRPr sz="5000" b="1">
                <a:solidFill>
                  <a:schemeClr val="accent3"/>
                </a:solidFill>
                <a:latin typeface="Aptos" panose="020B0004020202020204" pitchFamily="34" charset="0"/>
              </a:defRPr>
            </a:lvl1pPr>
          </a:lstStyle>
          <a:p>
            <a:pPr algn="l"/>
            <a:r>
              <a:rPr lang="en-GB" sz="3800" dirty="0"/>
              <a:t>Reading list</a:t>
            </a:r>
            <a:endParaRPr lang="ar-SA" sz="3800" dirty="0"/>
          </a:p>
        </p:txBody>
      </p:sp>
    </p:spTree>
    <p:extLst>
      <p:ext uri="{BB962C8B-B14F-4D97-AF65-F5344CB8AC3E}">
        <p14:creationId xmlns:p14="http://schemas.microsoft.com/office/powerpoint/2010/main" val="337484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8D45A-5406-DEE3-017A-31B93A8A5D34}"/>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3B697E3-E259-E351-0D60-0A6F144260E1}"/>
              </a:ext>
            </a:extLst>
          </p:cNvPr>
          <p:cNvSpPr/>
          <p:nvPr/>
        </p:nvSpPr>
        <p:spPr>
          <a:xfrm>
            <a:off x="1998486" y="1755735"/>
            <a:ext cx="2102177" cy="1159497"/>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GB" sz="2000" b="1" dirty="0"/>
              <a:t>Instructions</a:t>
            </a:r>
            <a:endParaRPr lang="ar-SA" sz="2000" b="1" dirty="0"/>
          </a:p>
        </p:txBody>
      </p:sp>
      <p:sp>
        <p:nvSpPr>
          <p:cNvPr id="8" name="Rectangle: Rounded Corners 7">
            <a:extLst>
              <a:ext uri="{FF2B5EF4-FFF2-40B4-BE49-F238E27FC236}">
                <a16:creationId xmlns:a16="http://schemas.microsoft.com/office/drawing/2014/main" id="{1FB083FF-BDD2-14E7-E169-A3D412249BB5}"/>
              </a:ext>
            </a:extLst>
          </p:cNvPr>
          <p:cNvSpPr/>
          <p:nvPr/>
        </p:nvSpPr>
        <p:spPr>
          <a:xfrm>
            <a:off x="5082621" y="1755736"/>
            <a:ext cx="2102177" cy="1159497"/>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GB" sz="2000" b="1" dirty="0"/>
              <a:t>Assembly code</a:t>
            </a:r>
            <a:endParaRPr lang="ar-SA" sz="2000" b="1" dirty="0"/>
          </a:p>
        </p:txBody>
      </p:sp>
      <p:sp>
        <p:nvSpPr>
          <p:cNvPr id="9" name="Rectangle: Rounded Corners 8">
            <a:extLst>
              <a:ext uri="{FF2B5EF4-FFF2-40B4-BE49-F238E27FC236}">
                <a16:creationId xmlns:a16="http://schemas.microsoft.com/office/drawing/2014/main" id="{2CE77599-C116-9331-279A-5862DB1E09F1}"/>
              </a:ext>
            </a:extLst>
          </p:cNvPr>
          <p:cNvSpPr/>
          <p:nvPr/>
        </p:nvSpPr>
        <p:spPr>
          <a:xfrm>
            <a:off x="8166756" y="1755735"/>
            <a:ext cx="2102177" cy="115949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GB" sz="2000" b="1" dirty="0"/>
              <a:t>Binary</a:t>
            </a:r>
          </a:p>
          <a:p>
            <a:pPr algn="ctr"/>
            <a:r>
              <a:rPr lang="en-GB" sz="2000" b="1" dirty="0"/>
              <a:t>machine code</a:t>
            </a:r>
            <a:endParaRPr lang="ar-SA" sz="2000" b="1" dirty="0"/>
          </a:p>
        </p:txBody>
      </p:sp>
      <p:sp>
        <p:nvSpPr>
          <p:cNvPr id="10" name="Arrow: Right 9">
            <a:extLst>
              <a:ext uri="{FF2B5EF4-FFF2-40B4-BE49-F238E27FC236}">
                <a16:creationId xmlns:a16="http://schemas.microsoft.com/office/drawing/2014/main" id="{A0059142-08DA-371F-425D-AA064302C008}"/>
              </a:ext>
            </a:extLst>
          </p:cNvPr>
          <p:cNvSpPr/>
          <p:nvPr/>
        </p:nvSpPr>
        <p:spPr>
          <a:xfrm>
            <a:off x="4313551" y="2096580"/>
            <a:ext cx="556182" cy="60095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SA"/>
          </a:p>
        </p:txBody>
      </p:sp>
      <p:sp>
        <p:nvSpPr>
          <p:cNvPr id="11" name="Arrow: Right 10">
            <a:extLst>
              <a:ext uri="{FF2B5EF4-FFF2-40B4-BE49-F238E27FC236}">
                <a16:creationId xmlns:a16="http://schemas.microsoft.com/office/drawing/2014/main" id="{8AE7012D-5183-162E-5094-033E9810ED29}"/>
              </a:ext>
            </a:extLst>
          </p:cNvPr>
          <p:cNvSpPr/>
          <p:nvPr/>
        </p:nvSpPr>
        <p:spPr>
          <a:xfrm>
            <a:off x="7397686" y="2096580"/>
            <a:ext cx="556182" cy="60095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SA"/>
          </a:p>
        </p:txBody>
      </p:sp>
      <p:sp>
        <p:nvSpPr>
          <p:cNvPr id="12" name="TextBox 11">
            <a:extLst>
              <a:ext uri="{FF2B5EF4-FFF2-40B4-BE49-F238E27FC236}">
                <a16:creationId xmlns:a16="http://schemas.microsoft.com/office/drawing/2014/main" id="{0FE01ED4-01F3-A601-664A-45D81595F941}"/>
              </a:ext>
            </a:extLst>
          </p:cNvPr>
          <p:cNvSpPr txBox="1"/>
          <p:nvPr/>
        </p:nvSpPr>
        <p:spPr>
          <a:xfrm>
            <a:off x="1303452" y="418428"/>
            <a:ext cx="9585096" cy="760336"/>
          </a:xfrm>
          <a:prstGeom prst="rect">
            <a:avLst/>
          </a:prstGeom>
          <a:noFill/>
        </p:spPr>
        <p:txBody>
          <a:bodyPr wrap="square">
            <a:spAutoFit/>
          </a:bodyPr>
          <a:lstStyle/>
          <a:p>
            <a:pPr algn="ctr">
              <a:lnSpc>
                <a:spcPct val="130000"/>
              </a:lnSpc>
            </a:pPr>
            <a:r>
              <a:rPr lang="en-GB" sz="3600" dirty="0"/>
              <a:t>Machines are good with processing instructions</a:t>
            </a:r>
          </a:p>
        </p:txBody>
      </p:sp>
      <p:pic>
        <p:nvPicPr>
          <p:cNvPr id="13" name="Picture 12" descr="A cartoon of a person reading a book and a cartoon of a tv&#10;&#10;AI-generated content may be incorrect.">
            <a:extLst>
              <a:ext uri="{FF2B5EF4-FFF2-40B4-BE49-F238E27FC236}">
                <a16:creationId xmlns:a16="http://schemas.microsoft.com/office/drawing/2014/main" id="{2AB7F5FA-4D69-ED54-96A4-0B7F6FEF6369}"/>
              </a:ext>
            </a:extLst>
          </p:cNvPr>
          <p:cNvPicPr>
            <a:picLocks noChangeAspect="1"/>
          </p:cNvPicPr>
          <p:nvPr/>
        </p:nvPicPr>
        <p:blipFill>
          <a:blip r:embed="rId2">
            <a:extLst>
              <a:ext uri="{28A0092B-C50C-407E-A947-70E740481C1C}">
                <a14:useLocalDpi xmlns:a14="http://schemas.microsoft.com/office/drawing/2010/main" val="0"/>
              </a:ext>
            </a:extLst>
          </a:blip>
          <a:srcRect l="52612" t="3343" r="12941" b="45187"/>
          <a:stretch>
            <a:fillRect/>
          </a:stretch>
        </p:blipFill>
        <p:spPr>
          <a:xfrm>
            <a:off x="8015926" y="4463591"/>
            <a:ext cx="2403835" cy="2394409"/>
          </a:xfrm>
          <a:prstGeom prst="rect">
            <a:avLst/>
          </a:prstGeom>
        </p:spPr>
      </p:pic>
      <p:pic>
        <p:nvPicPr>
          <p:cNvPr id="14" name="Picture 13" descr="A cartoon of a person reading a book and a cartoon of a tv&#10;&#10;AI-generated content may be incorrect.">
            <a:extLst>
              <a:ext uri="{FF2B5EF4-FFF2-40B4-BE49-F238E27FC236}">
                <a16:creationId xmlns:a16="http://schemas.microsoft.com/office/drawing/2014/main" id="{C9F7BD25-4FF2-1E62-3B62-ED22C4E953D9}"/>
              </a:ext>
            </a:extLst>
          </p:cNvPr>
          <p:cNvPicPr>
            <a:picLocks noChangeAspect="1"/>
          </p:cNvPicPr>
          <p:nvPr/>
        </p:nvPicPr>
        <p:blipFill>
          <a:blip r:embed="rId2">
            <a:extLst>
              <a:ext uri="{28A0092B-C50C-407E-A947-70E740481C1C}">
                <a14:useLocalDpi xmlns:a14="http://schemas.microsoft.com/office/drawing/2010/main" val="0"/>
              </a:ext>
            </a:extLst>
          </a:blip>
          <a:srcRect l="8303" t="27121" r="59411" b="2331"/>
          <a:stretch>
            <a:fillRect/>
          </a:stretch>
        </p:blipFill>
        <p:spPr>
          <a:xfrm>
            <a:off x="1923070" y="3575993"/>
            <a:ext cx="2253007" cy="3282007"/>
          </a:xfrm>
          <a:prstGeom prst="rect">
            <a:avLst/>
          </a:prstGeom>
        </p:spPr>
      </p:pic>
      <p:sp>
        <p:nvSpPr>
          <p:cNvPr id="15" name="Speech Bubble: Oval 14">
            <a:extLst>
              <a:ext uri="{FF2B5EF4-FFF2-40B4-BE49-F238E27FC236}">
                <a16:creationId xmlns:a16="http://schemas.microsoft.com/office/drawing/2014/main" id="{67D70167-6F0D-40F9-0FB3-81F60A9993F7}"/>
              </a:ext>
            </a:extLst>
          </p:cNvPr>
          <p:cNvSpPr/>
          <p:nvPr/>
        </p:nvSpPr>
        <p:spPr>
          <a:xfrm>
            <a:off x="3830428" y="3429000"/>
            <a:ext cx="2978870" cy="1034591"/>
          </a:xfrm>
          <a:prstGeom prst="wedgeEllipseCallout">
            <a:avLst>
              <a:gd name="adj1" fmla="val -48681"/>
              <a:gd name="adj2" fmla="val 81634"/>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GB" sz="2400" dirty="0"/>
              <a:t>What is 1 + 1</a:t>
            </a:r>
            <a:endParaRPr lang="ar-SA" sz="2400" dirty="0"/>
          </a:p>
        </p:txBody>
      </p:sp>
      <p:sp>
        <p:nvSpPr>
          <p:cNvPr id="16" name="Speech Bubble: Oval 15">
            <a:extLst>
              <a:ext uri="{FF2B5EF4-FFF2-40B4-BE49-F238E27FC236}">
                <a16:creationId xmlns:a16="http://schemas.microsoft.com/office/drawing/2014/main" id="{0E6A35AD-05A3-2F4D-4104-8339E0223204}"/>
              </a:ext>
            </a:extLst>
          </p:cNvPr>
          <p:cNvSpPr/>
          <p:nvPr/>
        </p:nvSpPr>
        <p:spPr>
          <a:xfrm>
            <a:off x="4800602" y="4699700"/>
            <a:ext cx="2978870" cy="1034591"/>
          </a:xfrm>
          <a:prstGeom prst="wedgeEllipseCallout">
            <a:avLst>
              <a:gd name="adj1" fmla="val 53534"/>
              <a:gd name="adj2" fmla="val 72523"/>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GB" sz="2400" dirty="0"/>
              <a:t>2</a:t>
            </a:r>
            <a:endParaRPr lang="ar-SA" sz="2400" dirty="0"/>
          </a:p>
        </p:txBody>
      </p:sp>
    </p:spTree>
    <p:extLst>
      <p:ext uri="{BB962C8B-B14F-4D97-AF65-F5344CB8AC3E}">
        <p14:creationId xmlns:p14="http://schemas.microsoft.com/office/powerpoint/2010/main" val="303371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D2051-8577-1E32-81A3-681F6A16517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8524D48-93E8-0E70-78CE-BD0380355C0E}"/>
              </a:ext>
            </a:extLst>
          </p:cNvPr>
          <p:cNvSpPr txBox="1"/>
          <p:nvPr/>
        </p:nvSpPr>
        <p:spPr>
          <a:xfrm>
            <a:off x="4457227" y="1244165"/>
            <a:ext cx="3277545" cy="769441"/>
          </a:xfrm>
          <a:prstGeom prst="rect">
            <a:avLst/>
          </a:prstGeom>
          <a:noFill/>
        </p:spPr>
        <p:txBody>
          <a:bodyPr wrap="square">
            <a:spAutoFit/>
          </a:bodyPr>
          <a:lstStyle/>
          <a:p>
            <a:pPr algn="ctr"/>
            <a:r>
              <a:rPr lang="en-GB" sz="4400" b="1" dirty="0">
                <a:solidFill>
                  <a:schemeClr val="accent3"/>
                </a:solidFill>
                <a:latin typeface="Aptos" panose="020B0004020202020204" pitchFamily="34" charset="0"/>
              </a:rPr>
              <a:t>Notations</a:t>
            </a:r>
            <a:endParaRPr lang="en-GB" sz="4400" b="1" dirty="0">
              <a:solidFill>
                <a:schemeClr val="accent3"/>
              </a:solidFill>
            </a:endParaRPr>
          </a:p>
        </p:txBody>
      </p:sp>
      <p:graphicFrame>
        <p:nvGraphicFramePr>
          <p:cNvPr id="2" name="Table 5">
            <a:extLst>
              <a:ext uri="{FF2B5EF4-FFF2-40B4-BE49-F238E27FC236}">
                <a16:creationId xmlns:a16="http://schemas.microsoft.com/office/drawing/2014/main" id="{22E1314E-1A86-92D9-B84D-64EBDB497229}"/>
              </a:ext>
            </a:extLst>
          </p:cNvPr>
          <p:cNvGraphicFramePr>
            <a:graphicFrameLocks noGrp="1"/>
          </p:cNvGraphicFramePr>
          <p:nvPr>
            <p:extLst>
              <p:ext uri="{D42A27DB-BD31-4B8C-83A1-F6EECF244321}">
                <p14:modId xmlns:p14="http://schemas.microsoft.com/office/powerpoint/2010/main" val="653647369"/>
              </p:ext>
            </p:extLst>
          </p:nvPr>
        </p:nvGraphicFramePr>
        <p:xfrm>
          <a:off x="518473" y="3777008"/>
          <a:ext cx="11001081" cy="1584960"/>
        </p:xfrm>
        <a:graphic>
          <a:graphicData uri="http://schemas.openxmlformats.org/drawingml/2006/table">
            <a:tbl>
              <a:tblPr firstRow="1" bandRow="1">
                <a:tableStyleId>{1FECB4D8-DB02-4DC6-A0A2-4F2EBAE1DC90}</a:tableStyleId>
              </a:tblPr>
              <a:tblGrid>
                <a:gridCol w="2072722">
                  <a:extLst>
                    <a:ext uri="{9D8B030D-6E8A-4147-A177-3AD203B41FA5}">
                      <a16:colId xmlns:a16="http://schemas.microsoft.com/office/drawing/2014/main" val="2085473082"/>
                    </a:ext>
                  </a:extLst>
                </a:gridCol>
                <a:gridCol w="2198261">
                  <a:extLst>
                    <a:ext uri="{9D8B030D-6E8A-4147-A177-3AD203B41FA5}">
                      <a16:colId xmlns:a16="http://schemas.microsoft.com/office/drawing/2014/main" val="3541565290"/>
                    </a:ext>
                  </a:extLst>
                </a:gridCol>
                <a:gridCol w="2243366">
                  <a:extLst>
                    <a:ext uri="{9D8B030D-6E8A-4147-A177-3AD203B41FA5}">
                      <a16:colId xmlns:a16="http://schemas.microsoft.com/office/drawing/2014/main" val="792460838"/>
                    </a:ext>
                  </a:extLst>
                </a:gridCol>
                <a:gridCol w="2243366">
                  <a:extLst>
                    <a:ext uri="{9D8B030D-6E8A-4147-A177-3AD203B41FA5}">
                      <a16:colId xmlns:a16="http://schemas.microsoft.com/office/drawing/2014/main" val="3727834821"/>
                    </a:ext>
                  </a:extLst>
                </a:gridCol>
                <a:gridCol w="2243366">
                  <a:extLst>
                    <a:ext uri="{9D8B030D-6E8A-4147-A177-3AD203B41FA5}">
                      <a16:colId xmlns:a16="http://schemas.microsoft.com/office/drawing/2014/main" val="99511914"/>
                    </a:ext>
                  </a:extLst>
                </a:gridCol>
              </a:tblGrid>
              <a:tr h="370840">
                <a:tc>
                  <a:txBody>
                    <a:bodyPr/>
                    <a:lstStyle/>
                    <a:p>
                      <a:pPr algn="ctr"/>
                      <a:r>
                        <a:rPr lang="en-US" sz="2000" dirty="0"/>
                        <a:t>Type</a:t>
                      </a:r>
                    </a:p>
                  </a:txBody>
                  <a:tcPr/>
                </a:tc>
                <a:tc>
                  <a:txBody>
                    <a:bodyPr/>
                    <a:lstStyle/>
                    <a:p>
                      <a:pPr algn="ctr"/>
                      <a:r>
                        <a:rPr lang="en-GB" sz="2000" noProof="0" dirty="0"/>
                        <a:t>Colour</a:t>
                      </a:r>
                      <a:endParaRPr lang="en-US" sz="2000" dirty="0"/>
                    </a:p>
                  </a:txBody>
                  <a:tcPr/>
                </a:tc>
                <a:tc>
                  <a:txBody>
                    <a:bodyPr/>
                    <a:lstStyle/>
                    <a:p>
                      <a:pPr algn="ctr"/>
                      <a:r>
                        <a:rPr lang="en-GB" sz="2000" b="1" kern="1200" dirty="0">
                          <a:solidFill>
                            <a:schemeClr val="lt1"/>
                          </a:solidFill>
                          <a:latin typeface="+mn-lt"/>
                          <a:ea typeface="+mn-ea"/>
                          <a:cs typeface="+mn-cs"/>
                        </a:rPr>
                        <a:t>Size</a:t>
                      </a:r>
                      <a:endParaRPr lang="en-US" sz="2000" b="1" kern="1200" dirty="0">
                        <a:solidFill>
                          <a:schemeClr val="lt1"/>
                        </a:solidFill>
                        <a:latin typeface="+mn-lt"/>
                        <a:ea typeface="+mn-ea"/>
                        <a:cs typeface="+mn-cs"/>
                      </a:endParaRPr>
                    </a:p>
                  </a:txBody>
                  <a:tcPr/>
                </a:tc>
                <a:tc>
                  <a:txBody>
                    <a:bodyPr/>
                    <a:lstStyle/>
                    <a:p>
                      <a:pPr algn="ctr"/>
                      <a:r>
                        <a:rPr lang="en-GB" sz="2000" b="1" kern="1200" dirty="0">
                          <a:solidFill>
                            <a:schemeClr val="lt1"/>
                          </a:solidFill>
                          <a:latin typeface="+mn-lt"/>
                          <a:ea typeface="+mn-ea"/>
                          <a:cs typeface="+mn-cs"/>
                        </a:rPr>
                        <a:t>Weight</a:t>
                      </a:r>
                      <a:endParaRPr lang="en-US" sz="2000" b="1" kern="1200" dirty="0">
                        <a:solidFill>
                          <a:schemeClr val="lt1"/>
                        </a:solidFill>
                        <a:latin typeface="+mn-lt"/>
                        <a:ea typeface="+mn-ea"/>
                        <a:cs typeface="+mn-cs"/>
                      </a:endParaRPr>
                    </a:p>
                  </a:txBody>
                  <a:tcPr/>
                </a:tc>
                <a:tc>
                  <a:txBody>
                    <a:bodyPr/>
                    <a:lstStyle/>
                    <a:p>
                      <a:pPr algn="ctr"/>
                      <a:r>
                        <a:rPr lang="en-GB" sz="2000" b="1" kern="1200" dirty="0">
                          <a:solidFill>
                            <a:schemeClr val="accent3"/>
                          </a:solidFill>
                          <a:latin typeface="+mn-lt"/>
                          <a:ea typeface="+mn-ea"/>
                          <a:cs typeface="+mn-cs"/>
                        </a:rPr>
                        <a:t>Price</a:t>
                      </a:r>
                      <a:endParaRPr lang="en-US" sz="2000" b="1" kern="1200" dirty="0">
                        <a:solidFill>
                          <a:schemeClr val="accent3"/>
                        </a:solidFill>
                        <a:latin typeface="+mn-lt"/>
                        <a:ea typeface="+mn-ea"/>
                        <a:cs typeface="+mn-cs"/>
                      </a:endParaRPr>
                    </a:p>
                  </a:txBody>
                  <a:tcPr>
                    <a:solidFill>
                      <a:schemeClr val="bg1"/>
                    </a:solidFill>
                  </a:tcPr>
                </a:tc>
                <a:extLst>
                  <a:ext uri="{0D108BD9-81ED-4DB2-BD59-A6C34878D82A}">
                    <a16:rowId xmlns:a16="http://schemas.microsoft.com/office/drawing/2014/main" val="3961916461"/>
                  </a:ext>
                </a:extLst>
              </a:tr>
              <a:tr h="370840">
                <a:tc>
                  <a:txBody>
                    <a:bodyPr/>
                    <a:lstStyle/>
                    <a:p>
                      <a:pPr algn="ctr"/>
                      <a:r>
                        <a:rPr lang="en-GB" sz="2000" dirty="0"/>
                        <a:t>Chair</a:t>
                      </a:r>
                      <a:endParaRPr lang="en-US" sz="2000" dirty="0"/>
                    </a:p>
                  </a:txBody>
                  <a:tcPr>
                    <a:solidFill>
                      <a:schemeClr val="bg1"/>
                    </a:solidFill>
                  </a:tcPr>
                </a:tc>
                <a:tc>
                  <a:txBody>
                    <a:bodyPr/>
                    <a:lstStyle/>
                    <a:p>
                      <a:pPr algn="ctr"/>
                      <a:r>
                        <a:rPr lang="en-GB" sz="2000" dirty="0"/>
                        <a:t>Brown</a:t>
                      </a:r>
                      <a:endParaRPr lang="en-US" sz="2000" dirty="0"/>
                    </a:p>
                  </a:txBody>
                  <a:tcPr>
                    <a:solidFill>
                      <a:schemeClr val="bg1"/>
                    </a:solidFill>
                  </a:tcPr>
                </a:tc>
                <a:tc>
                  <a:txBody>
                    <a:bodyPr/>
                    <a:lstStyle/>
                    <a:p>
                      <a:pPr algn="ctr"/>
                      <a:r>
                        <a:rPr lang="en-GB" sz="2000" dirty="0"/>
                        <a:t>20x20x40 m</a:t>
                      </a:r>
                      <a:r>
                        <a:rPr lang="en-GB" sz="2000" baseline="30000" dirty="0"/>
                        <a:t>3</a:t>
                      </a:r>
                      <a:endParaRPr lang="en-US" sz="2000" dirty="0"/>
                    </a:p>
                  </a:txBody>
                  <a:tcPr>
                    <a:solidFill>
                      <a:schemeClr val="bg1"/>
                    </a:solidFill>
                  </a:tcPr>
                </a:tc>
                <a:tc>
                  <a:txBody>
                    <a:bodyPr/>
                    <a:lstStyle/>
                    <a:p>
                      <a:pPr algn="ctr"/>
                      <a:r>
                        <a:rPr lang="en-GB" sz="2000" dirty="0"/>
                        <a:t>1.2 KG</a:t>
                      </a:r>
                      <a:endParaRPr lang="en-US" sz="2000" dirty="0"/>
                    </a:p>
                  </a:txBody>
                  <a:tcPr>
                    <a:solidFill>
                      <a:schemeClr val="bg1"/>
                    </a:solidFill>
                  </a:tcPr>
                </a:tc>
                <a:tc>
                  <a:txBody>
                    <a:bodyPr/>
                    <a:lstStyle/>
                    <a:p>
                      <a:pPr algn="ctr"/>
                      <a:r>
                        <a:rPr lang="en-GB" sz="2000" dirty="0"/>
                        <a:t>200</a:t>
                      </a:r>
                      <a:endParaRPr lang="en-US" sz="2000" dirty="0"/>
                    </a:p>
                  </a:txBody>
                  <a:tcPr>
                    <a:solidFill>
                      <a:schemeClr val="bg1"/>
                    </a:solidFill>
                  </a:tcPr>
                </a:tc>
                <a:extLst>
                  <a:ext uri="{0D108BD9-81ED-4DB2-BD59-A6C34878D82A}">
                    <a16:rowId xmlns:a16="http://schemas.microsoft.com/office/drawing/2014/main" val="3555365602"/>
                  </a:ext>
                </a:extLst>
              </a:tr>
              <a:tr h="370840">
                <a:tc>
                  <a:txBody>
                    <a:bodyPr/>
                    <a:lstStyle/>
                    <a:p>
                      <a:pPr algn="ctr"/>
                      <a:r>
                        <a:rPr lang="en-GB" sz="2000" dirty="0"/>
                        <a:t>Couch</a:t>
                      </a:r>
                      <a:endParaRPr lang="en-US" sz="2000" dirty="0"/>
                    </a:p>
                  </a:txBody>
                  <a:tcPr>
                    <a:solidFill>
                      <a:schemeClr val="bg1"/>
                    </a:solidFill>
                  </a:tcPr>
                </a:tc>
                <a:tc>
                  <a:txBody>
                    <a:bodyPr/>
                    <a:lstStyle/>
                    <a:p>
                      <a:pPr algn="ctr"/>
                      <a:r>
                        <a:rPr lang="en-GB" sz="2000" dirty="0"/>
                        <a:t>Blue</a:t>
                      </a:r>
                      <a:endParaRPr lang="en-US" sz="2000" dirty="0"/>
                    </a:p>
                  </a:txBody>
                  <a:tcPr>
                    <a:solidFill>
                      <a:schemeClr val="bg1"/>
                    </a:solidFill>
                  </a:tcPr>
                </a:tc>
                <a:tc>
                  <a:txBody>
                    <a:bodyPr/>
                    <a:lstStyle/>
                    <a:p>
                      <a:pPr algn="ctr"/>
                      <a:r>
                        <a:rPr lang="en-GB" sz="2000" dirty="0"/>
                        <a:t>40x40x40 m</a:t>
                      </a:r>
                      <a:r>
                        <a:rPr lang="en-GB" sz="2000" baseline="30000" dirty="0"/>
                        <a:t>3</a:t>
                      </a:r>
                      <a:endParaRPr lang="en-US" sz="2000" dirty="0"/>
                    </a:p>
                  </a:txBody>
                  <a:tcPr>
                    <a:solidFill>
                      <a:schemeClr val="bg1"/>
                    </a:solidFill>
                  </a:tcPr>
                </a:tc>
                <a:tc>
                  <a:txBody>
                    <a:bodyPr/>
                    <a:lstStyle/>
                    <a:p>
                      <a:pPr algn="ctr"/>
                      <a:r>
                        <a:rPr lang="en-GB" sz="2000" dirty="0"/>
                        <a:t>25 KG</a:t>
                      </a:r>
                      <a:endParaRPr lang="en-US" sz="2000" dirty="0"/>
                    </a:p>
                  </a:txBody>
                  <a:tcPr>
                    <a:solidFill>
                      <a:schemeClr val="bg1"/>
                    </a:solidFill>
                  </a:tcPr>
                </a:tc>
                <a:tc>
                  <a:txBody>
                    <a:bodyPr/>
                    <a:lstStyle/>
                    <a:p>
                      <a:pPr algn="ctr"/>
                      <a:r>
                        <a:rPr lang="en-GB" sz="2000" dirty="0"/>
                        <a:t>1000</a:t>
                      </a:r>
                      <a:endParaRPr lang="en-US" sz="2000" dirty="0"/>
                    </a:p>
                  </a:txBody>
                  <a:tcPr>
                    <a:solidFill>
                      <a:schemeClr val="bg1"/>
                    </a:solidFill>
                  </a:tcPr>
                </a:tc>
                <a:extLst>
                  <a:ext uri="{0D108BD9-81ED-4DB2-BD59-A6C34878D82A}">
                    <a16:rowId xmlns:a16="http://schemas.microsoft.com/office/drawing/2014/main" val="462388505"/>
                  </a:ext>
                </a:extLst>
              </a:tr>
              <a:tr h="370840">
                <a:tc>
                  <a:txBody>
                    <a:bodyPr/>
                    <a:lstStyle/>
                    <a:p>
                      <a:pPr algn="ctr"/>
                      <a:r>
                        <a:rPr lang="en-GB" sz="2000" dirty="0"/>
                        <a:t>Bed</a:t>
                      </a:r>
                      <a:endParaRPr lang="en-US" sz="2000" dirty="0"/>
                    </a:p>
                  </a:txBody>
                  <a:tcPr>
                    <a:solidFill>
                      <a:schemeClr val="bg1"/>
                    </a:solidFill>
                  </a:tcPr>
                </a:tc>
                <a:tc>
                  <a:txBody>
                    <a:bodyPr/>
                    <a:lstStyle/>
                    <a:p>
                      <a:pPr algn="ctr"/>
                      <a:r>
                        <a:rPr lang="en-GB" sz="2000" dirty="0"/>
                        <a:t>White</a:t>
                      </a:r>
                      <a:endParaRPr lang="en-US" sz="2000" dirty="0"/>
                    </a:p>
                  </a:txBody>
                  <a:tcPr>
                    <a:solidFill>
                      <a:schemeClr val="bg1"/>
                    </a:solidFill>
                  </a:tcPr>
                </a:tc>
                <a:tc>
                  <a:txBody>
                    <a:bodyPr/>
                    <a:lstStyle/>
                    <a:p>
                      <a:pPr algn="ctr"/>
                      <a:r>
                        <a:rPr lang="en-GB" sz="2000" dirty="0"/>
                        <a:t>180x90x60</a:t>
                      </a:r>
                      <a:endParaRPr lang="en-US" sz="2000" dirty="0"/>
                    </a:p>
                  </a:txBody>
                  <a:tcPr>
                    <a:solidFill>
                      <a:schemeClr val="bg1"/>
                    </a:solidFill>
                  </a:tcPr>
                </a:tc>
                <a:tc>
                  <a:txBody>
                    <a:bodyPr/>
                    <a:lstStyle/>
                    <a:p>
                      <a:pPr algn="ctr"/>
                      <a:r>
                        <a:rPr lang="en-GB" sz="2000" dirty="0"/>
                        <a:t>40KG</a:t>
                      </a:r>
                      <a:endParaRPr lang="en-US" sz="2000" dirty="0"/>
                    </a:p>
                  </a:txBody>
                  <a:tcPr>
                    <a:solidFill>
                      <a:schemeClr val="bg1"/>
                    </a:solidFill>
                  </a:tcPr>
                </a:tc>
                <a:tc>
                  <a:txBody>
                    <a:bodyPr/>
                    <a:lstStyle/>
                    <a:p>
                      <a:pPr algn="ctr"/>
                      <a:r>
                        <a:rPr lang="en-GB" sz="2000" b="1" dirty="0">
                          <a:solidFill>
                            <a:srgbClr val="FF0000"/>
                          </a:solidFill>
                        </a:rPr>
                        <a:t>?</a:t>
                      </a:r>
                      <a:endParaRPr lang="en-US" sz="2000" b="1" dirty="0">
                        <a:solidFill>
                          <a:srgbClr val="FF0000"/>
                        </a:solidFill>
                      </a:endParaRPr>
                    </a:p>
                  </a:txBody>
                  <a:tcPr>
                    <a:solidFill>
                      <a:schemeClr val="bg1"/>
                    </a:solidFill>
                  </a:tcPr>
                </a:tc>
                <a:extLst>
                  <a:ext uri="{0D108BD9-81ED-4DB2-BD59-A6C34878D82A}">
                    <a16:rowId xmlns:a16="http://schemas.microsoft.com/office/drawing/2014/main" val="3802933924"/>
                  </a:ext>
                </a:extLst>
              </a:tr>
            </a:tbl>
          </a:graphicData>
        </a:graphic>
      </p:graphicFrame>
    </p:spTree>
    <p:extLst>
      <p:ext uri="{BB962C8B-B14F-4D97-AF65-F5344CB8AC3E}">
        <p14:creationId xmlns:p14="http://schemas.microsoft.com/office/powerpoint/2010/main" val="167074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2B86-0EF6-C793-8651-3EE5CBB56984}"/>
            </a:ext>
          </a:extLst>
        </p:cNvPr>
        <p:cNvGrpSpPr/>
        <p:nvPr/>
      </p:nvGrpSpPr>
      <p:grpSpPr>
        <a:xfrm>
          <a:off x="0" y="0"/>
          <a:ext cx="0" cy="0"/>
          <a:chOff x="0" y="0"/>
          <a:chExt cx="0" cy="0"/>
        </a:xfrm>
      </p:grpSpPr>
      <p:graphicFrame>
        <p:nvGraphicFramePr>
          <p:cNvPr id="2" name="Table 5">
            <a:extLst>
              <a:ext uri="{FF2B5EF4-FFF2-40B4-BE49-F238E27FC236}">
                <a16:creationId xmlns:a16="http://schemas.microsoft.com/office/drawing/2014/main" id="{63022E01-4207-2A85-2AD7-ECF446A045BB}"/>
              </a:ext>
            </a:extLst>
          </p:cNvPr>
          <p:cNvGraphicFramePr>
            <a:graphicFrameLocks noGrp="1"/>
          </p:cNvGraphicFramePr>
          <p:nvPr>
            <p:extLst>
              <p:ext uri="{D42A27DB-BD31-4B8C-83A1-F6EECF244321}">
                <p14:modId xmlns:p14="http://schemas.microsoft.com/office/powerpoint/2010/main" val="4229400728"/>
              </p:ext>
            </p:extLst>
          </p:nvPr>
        </p:nvGraphicFramePr>
        <p:xfrm>
          <a:off x="518473" y="3777008"/>
          <a:ext cx="11001081" cy="1584960"/>
        </p:xfrm>
        <a:graphic>
          <a:graphicData uri="http://schemas.openxmlformats.org/drawingml/2006/table">
            <a:tbl>
              <a:tblPr firstRow="1" bandRow="1">
                <a:tableStyleId>{1FECB4D8-DB02-4DC6-A0A2-4F2EBAE1DC90}</a:tableStyleId>
              </a:tblPr>
              <a:tblGrid>
                <a:gridCol w="2072722">
                  <a:extLst>
                    <a:ext uri="{9D8B030D-6E8A-4147-A177-3AD203B41FA5}">
                      <a16:colId xmlns:a16="http://schemas.microsoft.com/office/drawing/2014/main" val="2085473082"/>
                    </a:ext>
                  </a:extLst>
                </a:gridCol>
                <a:gridCol w="2198261">
                  <a:extLst>
                    <a:ext uri="{9D8B030D-6E8A-4147-A177-3AD203B41FA5}">
                      <a16:colId xmlns:a16="http://schemas.microsoft.com/office/drawing/2014/main" val="3541565290"/>
                    </a:ext>
                  </a:extLst>
                </a:gridCol>
                <a:gridCol w="2243366">
                  <a:extLst>
                    <a:ext uri="{9D8B030D-6E8A-4147-A177-3AD203B41FA5}">
                      <a16:colId xmlns:a16="http://schemas.microsoft.com/office/drawing/2014/main" val="792460838"/>
                    </a:ext>
                  </a:extLst>
                </a:gridCol>
                <a:gridCol w="2243366">
                  <a:extLst>
                    <a:ext uri="{9D8B030D-6E8A-4147-A177-3AD203B41FA5}">
                      <a16:colId xmlns:a16="http://schemas.microsoft.com/office/drawing/2014/main" val="3727834821"/>
                    </a:ext>
                  </a:extLst>
                </a:gridCol>
                <a:gridCol w="2243366">
                  <a:extLst>
                    <a:ext uri="{9D8B030D-6E8A-4147-A177-3AD203B41FA5}">
                      <a16:colId xmlns:a16="http://schemas.microsoft.com/office/drawing/2014/main" val="99511914"/>
                    </a:ext>
                  </a:extLst>
                </a:gridCol>
              </a:tblGrid>
              <a:tr h="370840">
                <a:tc>
                  <a:txBody>
                    <a:bodyPr/>
                    <a:lstStyle/>
                    <a:p>
                      <a:pPr algn="ctr"/>
                      <a:r>
                        <a:rPr lang="en-US" sz="2000" dirty="0"/>
                        <a:t>Type</a:t>
                      </a:r>
                    </a:p>
                  </a:txBody>
                  <a:tcPr/>
                </a:tc>
                <a:tc>
                  <a:txBody>
                    <a:bodyPr/>
                    <a:lstStyle/>
                    <a:p>
                      <a:pPr algn="ctr"/>
                      <a:r>
                        <a:rPr lang="en-GB" sz="2000" noProof="0" dirty="0"/>
                        <a:t>Colour</a:t>
                      </a:r>
                      <a:endParaRPr lang="en-US" sz="2000" dirty="0"/>
                    </a:p>
                  </a:txBody>
                  <a:tcPr/>
                </a:tc>
                <a:tc>
                  <a:txBody>
                    <a:bodyPr/>
                    <a:lstStyle/>
                    <a:p>
                      <a:pPr algn="ctr"/>
                      <a:r>
                        <a:rPr lang="en-GB" sz="2000" b="1" kern="1200" dirty="0">
                          <a:solidFill>
                            <a:schemeClr val="lt1"/>
                          </a:solidFill>
                          <a:latin typeface="+mn-lt"/>
                          <a:ea typeface="+mn-ea"/>
                          <a:cs typeface="+mn-cs"/>
                        </a:rPr>
                        <a:t>Size</a:t>
                      </a:r>
                      <a:endParaRPr lang="en-US" sz="2000" b="1" kern="1200" dirty="0">
                        <a:solidFill>
                          <a:schemeClr val="lt1"/>
                        </a:solidFill>
                        <a:latin typeface="+mn-lt"/>
                        <a:ea typeface="+mn-ea"/>
                        <a:cs typeface="+mn-cs"/>
                      </a:endParaRPr>
                    </a:p>
                  </a:txBody>
                  <a:tcPr/>
                </a:tc>
                <a:tc>
                  <a:txBody>
                    <a:bodyPr/>
                    <a:lstStyle/>
                    <a:p>
                      <a:pPr algn="ctr"/>
                      <a:r>
                        <a:rPr lang="en-GB" sz="2000" b="1" kern="1200" dirty="0">
                          <a:solidFill>
                            <a:schemeClr val="lt1"/>
                          </a:solidFill>
                          <a:latin typeface="+mn-lt"/>
                          <a:ea typeface="+mn-ea"/>
                          <a:cs typeface="+mn-cs"/>
                        </a:rPr>
                        <a:t>Weight</a:t>
                      </a:r>
                      <a:endParaRPr lang="en-US" sz="2000" b="1" kern="1200" dirty="0">
                        <a:solidFill>
                          <a:schemeClr val="lt1"/>
                        </a:solidFill>
                        <a:latin typeface="+mn-lt"/>
                        <a:ea typeface="+mn-ea"/>
                        <a:cs typeface="+mn-cs"/>
                      </a:endParaRPr>
                    </a:p>
                  </a:txBody>
                  <a:tcPr/>
                </a:tc>
                <a:tc>
                  <a:txBody>
                    <a:bodyPr/>
                    <a:lstStyle/>
                    <a:p>
                      <a:pPr algn="ctr"/>
                      <a:r>
                        <a:rPr lang="en-GB" sz="2000" b="1" kern="1200" dirty="0">
                          <a:solidFill>
                            <a:schemeClr val="accent3"/>
                          </a:solidFill>
                          <a:latin typeface="+mn-lt"/>
                          <a:ea typeface="+mn-ea"/>
                          <a:cs typeface="+mn-cs"/>
                        </a:rPr>
                        <a:t>Price</a:t>
                      </a:r>
                      <a:endParaRPr lang="en-US" sz="2000" b="1" kern="1200" dirty="0">
                        <a:solidFill>
                          <a:schemeClr val="accent3"/>
                        </a:solidFill>
                        <a:latin typeface="+mn-lt"/>
                        <a:ea typeface="+mn-ea"/>
                        <a:cs typeface="+mn-cs"/>
                      </a:endParaRPr>
                    </a:p>
                  </a:txBody>
                  <a:tcPr>
                    <a:solidFill>
                      <a:schemeClr val="bg1"/>
                    </a:solidFill>
                  </a:tcPr>
                </a:tc>
                <a:extLst>
                  <a:ext uri="{0D108BD9-81ED-4DB2-BD59-A6C34878D82A}">
                    <a16:rowId xmlns:a16="http://schemas.microsoft.com/office/drawing/2014/main" val="3961916461"/>
                  </a:ext>
                </a:extLst>
              </a:tr>
              <a:tr h="370840">
                <a:tc>
                  <a:txBody>
                    <a:bodyPr/>
                    <a:lstStyle/>
                    <a:p>
                      <a:pPr algn="ctr"/>
                      <a:r>
                        <a:rPr lang="en-GB" sz="2000" dirty="0"/>
                        <a:t>Chair</a:t>
                      </a:r>
                      <a:endParaRPr lang="en-US" sz="2000" dirty="0"/>
                    </a:p>
                  </a:txBody>
                  <a:tcPr>
                    <a:solidFill>
                      <a:schemeClr val="bg1"/>
                    </a:solidFill>
                  </a:tcPr>
                </a:tc>
                <a:tc>
                  <a:txBody>
                    <a:bodyPr/>
                    <a:lstStyle/>
                    <a:p>
                      <a:pPr algn="ctr"/>
                      <a:r>
                        <a:rPr lang="en-GB" sz="2000" dirty="0"/>
                        <a:t>Brown</a:t>
                      </a:r>
                      <a:endParaRPr lang="en-US" sz="2000" dirty="0"/>
                    </a:p>
                  </a:txBody>
                  <a:tcPr>
                    <a:solidFill>
                      <a:schemeClr val="bg1"/>
                    </a:solidFill>
                  </a:tcPr>
                </a:tc>
                <a:tc>
                  <a:txBody>
                    <a:bodyPr/>
                    <a:lstStyle/>
                    <a:p>
                      <a:pPr algn="ctr"/>
                      <a:r>
                        <a:rPr lang="en-GB" sz="2000" dirty="0"/>
                        <a:t>20x20x40 m</a:t>
                      </a:r>
                      <a:r>
                        <a:rPr lang="en-GB" sz="2000" baseline="30000" dirty="0"/>
                        <a:t>3</a:t>
                      </a:r>
                      <a:endParaRPr lang="en-US" sz="2000" dirty="0"/>
                    </a:p>
                  </a:txBody>
                  <a:tcPr>
                    <a:solidFill>
                      <a:schemeClr val="bg1"/>
                    </a:solidFill>
                  </a:tcPr>
                </a:tc>
                <a:tc>
                  <a:txBody>
                    <a:bodyPr/>
                    <a:lstStyle/>
                    <a:p>
                      <a:pPr algn="ctr"/>
                      <a:r>
                        <a:rPr lang="en-GB" sz="2000" dirty="0"/>
                        <a:t>1.2 KG</a:t>
                      </a:r>
                      <a:endParaRPr lang="en-US" sz="2000" dirty="0"/>
                    </a:p>
                  </a:txBody>
                  <a:tcPr>
                    <a:solidFill>
                      <a:schemeClr val="bg1"/>
                    </a:solidFill>
                  </a:tcPr>
                </a:tc>
                <a:tc>
                  <a:txBody>
                    <a:bodyPr/>
                    <a:lstStyle/>
                    <a:p>
                      <a:pPr algn="ctr"/>
                      <a:r>
                        <a:rPr lang="en-GB" sz="2000" dirty="0"/>
                        <a:t>200</a:t>
                      </a:r>
                      <a:endParaRPr lang="en-US" sz="2000" dirty="0"/>
                    </a:p>
                  </a:txBody>
                  <a:tcPr>
                    <a:solidFill>
                      <a:schemeClr val="bg1"/>
                    </a:solidFill>
                  </a:tcPr>
                </a:tc>
                <a:extLst>
                  <a:ext uri="{0D108BD9-81ED-4DB2-BD59-A6C34878D82A}">
                    <a16:rowId xmlns:a16="http://schemas.microsoft.com/office/drawing/2014/main" val="3555365602"/>
                  </a:ext>
                </a:extLst>
              </a:tr>
              <a:tr h="370840">
                <a:tc>
                  <a:txBody>
                    <a:bodyPr/>
                    <a:lstStyle/>
                    <a:p>
                      <a:pPr algn="ctr"/>
                      <a:r>
                        <a:rPr lang="en-GB" sz="2000" dirty="0"/>
                        <a:t>Couch</a:t>
                      </a:r>
                      <a:endParaRPr lang="en-US" sz="2000" dirty="0"/>
                    </a:p>
                  </a:txBody>
                  <a:tcPr>
                    <a:solidFill>
                      <a:schemeClr val="bg1"/>
                    </a:solidFill>
                  </a:tcPr>
                </a:tc>
                <a:tc>
                  <a:txBody>
                    <a:bodyPr/>
                    <a:lstStyle/>
                    <a:p>
                      <a:pPr algn="ctr"/>
                      <a:r>
                        <a:rPr lang="en-GB" sz="2000" dirty="0"/>
                        <a:t>Blue</a:t>
                      </a:r>
                      <a:endParaRPr lang="en-US" sz="2000" dirty="0"/>
                    </a:p>
                  </a:txBody>
                  <a:tcPr>
                    <a:solidFill>
                      <a:schemeClr val="bg1"/>
                    </a:solidFill>
                  </a:tcPr>
                </a:tc>
                <a:tc>
                  <a:txBody>
                    <a:bodyPr/>
                    <a:lstStyle/>
                    <a:p>
                      <a:pPr algn="ctr"/>
                      <a:r>
                        <a:rPr lang="en-GB" sz="2000" dirty="0"/>
                        <a:t>40x40x40 m</a:t>
                      </a:r>
                      <a:r>
                        <a:rPr lang="en-GB" sz="2000" baseline="30000" dirty="0"/>
                        <a:t>3</a:t>
                      </a:r>
                      <a:endParaRPr lang="en-US" sz="2000" dirty="0"/>
                    </a:p>
                  </a:txBody>
                  <a:tcPr>
                    <a:solidFill>
                      <a:schemeClr val="bg1"/>
                    </a:solidFill>
                  </a:tcPr>
                </a:tc>
                <a:tc>
                  <a:txBody>
                    <a:bodyPr/>
                    <a:lstStyle/>
                    <a:p>
                      <a:pPr algn="ctr"/>
                      <a:r>
                        <a:rPr lang="en-GB" sz="2000" dirty="0"/>
                        <a:t>25 KG</a:t>
                      </a:r>
                      <a:endParaRPr lang="en-US" sz="2000" dirty="0"/>
                    </a:p>
                  </a:txBody>
                  <a:tcPr>
                    <a:solidFill>
                      <a:schemeClr val="bg1"/>
                    </a:solidFill>
                  </a:tcPr>
                </a:tc>
                <a:tc>
                  <a:txBody>
                    <a:bodyPr/>
                    <a:lstStyle/>
                    <a:p>
                      <a:pPr algn="ctr"/>
                      <a:r>
                        <a:rPr lang="en-GB" sz="2000" dirty="0"/>
                        <a:t>1000</a:t>
                      </a:r>
                      <a:endParaRPr lang="en-US" sz="2000" dirty="0"/>
                    </a:p>
                  </a:txBody>
                  <a:tcPr>
                    <a:solidFill>
                      <a:schemeClr val="bg1"/>
                    </a:solidFill>
                  </a:tcPr>
                </a:tc>
                <a:extLst>
                  <a:ext uri="{0D108BD9-81ED-4DB2-BD59-A6C34878D82A}">
                    <a16:rowId xmlns:a16="http://schemas.microsoft.com/office/drawing/2014/main" val="462388505"/>
                  </a:ext>
                </a:extLst>
              </a:tr>
              <a:tr h="370840">
                <a:tc>
                  <a:txBody>
                    <a:bodyPr/>
                    <a:lstStyle/>
                    <a:p>
                      <a:pPr algn="ctr"/>
                      <a:r>
                        <a:rPr lang="en-GB" sz="2000" dirty="0"/>
                        <a:t>Bed</a:t>
                      </a:r>
                      <a:endParaRPr lang="en-US" sz="2000" dirty="0"/>
                    </a:p>
                  </a:txBody>
                  <a:tcPr>
                    <a:solidFill>
                      <a:schemeClr val="bg1"/>
                    </a:solidFill>
                  </a:tcPr>
                </a:tc>
                <a:tc>
                  <a:txBody>
                    <a:bodyPr/>
                    <a:lstStyle/>
                    <a:p>
                      <a:pPr algn="ctr"/>
                      <a:r>
                        <a:rPr lang="en-GB" sz="2000" dirty="0"/>
                        <a:t>White</a:t>
                      </a:r>
                      <a:endParaRPr lang="en-US" sz="2000" dirty="0"/>
                    </a:p>
                  </a:txBody>
                  <a:tcPr>
                    <a:solidFill>
                      <a:schemeClr val="bg1"/>
                    </a:solidFill>
                  </a:tcPr>
                </a:tc>
                <a:tc>
                  <a:txBody>
                    <a:bodyPr/>
                    <a:lstStyle/>
                    <a:p>
                      <a:pPr algn="ctr"/>
                      <a:r>
                        <a:rPr lang="en-GB" sz="2000" dirty="0"/>
                        <a:t>180x90x60</a:t>
                      </a:r>
                      <a:endParaRPr lang="en-US" sz="2000" dirty="0"/>
                    </a:p>
                  </a:txBody>
                  <a:tcPr>
                    <a:solidFill>
                      <a:schemeClr val="bg1"/>
                    </a:solidFill>
                  </a:tcPr>
                </a:tc>
                <a:tc>
                  <a:txBody>
                    <a:bodyPr/>
                    <a:lstStyle/>
                    <a:p>
                      <a:pPr algn="ctr"/>
                      <a:r>
                        <a:rPr lang="en-GB" sz="2000" dirty="0"/>
                        <a:t>40KG</a:t>
                      </a:r>
                      <a:endParaRPr lang="en-US" sz="2000" dirty="0"/>
                    </a:p>
                  </a:txBody>
                  <a:tcPr>
                    <a:solidFill>
                      <a:schemeClr val="bg1"/>
                    </a:solidFill>
                  </a:tcPr>
                </a:tc>
                <a:tc>
                  <a:txBody>
                    <a:bodyPr/>
                    <a:lstStyle/>
                    <a:p>
                      <a:pPr algn="ctr"/>
                      <a:r>
                        <a:rPr lang="en-GB" sz="2000" b="1" dirty="0">
                          <a:solidFill>
                            <a:srgbClr val="FF0000"/>
                          </a:solidFill>
                        </a:rPr>
                        <a:t>?</a:t>
                      </a:r>
                      <a:endParaRPr lang="en-US" sz="2000" b="1" dirty="0">
                        <a:solidFill>
                          <a:srgbClr val="FF0000"/>
                        </a:solidFill>
                      </a:endParaRPr>
                    </a:p>
                  </a:txBody>
                  <a:tcPr>
                    <a:solidFill>
                      <a:schemeClr val="bg1"/>
                    </a:solidFill>
                  </a:tcPr>
                </a:tc>
                <a:extLst>
                  <a:ext uri="{0D108BD9-81ED-4DB2-BD59-A6C34878D82A}">
                    <a16:rowId xmlns:a16="http://schemas.microsoft.com/office/drawing/2014/main" val="3802933924"/>
                  </a:ext>
                </a:extLst>
              </a:tr>
            </a:tbl>
          </a:graphicData>
        </a:graphic>
      </p:graphicFrame>
      <p:sp>
        <p:nvSpPr>
          <p:cNvPr id="4" name="Rectangle 3">
            <a:extLst>
              <a:ext uri="{FF2B5EF4-FFF2-40B4-BE49-F238E27FC236}">
                <a16:creationId xmlns:a16="http://schemas.microsoft.com/office/drawing/2014/main" id="{849323F9-4244-2675-59ED-B993EDF5C423}"/>
              </a:ext>
            </a:extLst>
          </p:cNvPr>
          <p:cNvSpPr/>
          <p:nvPr/>
        </p:nvSpPr>
        <p:spPr>
          <a:xfrm>
            <a:off x="518473" y="3195688"/>
            <a:ext cx="8738649" cy="4619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r>
              <a:rPr lang="en-GB" sz="2400" dirty="0"/>
              <a:t>Features (X)</a:t>
            </a:r>
            <a:endParaRPr lang="ar-SA" sz="2400" dirty="0"/>
          </a:p>
        </p:txBody>
      </p:sp>
      <p:sp>
        <p:nvSpPr>
          <p:cNvPr id="5" name="Rectangle 4">
            <a:extLst>
              <a:ext uri="{FF2B5EF4-FFF2-40B4-BE49-F238E27FC236}">
                <a16:creationId xmlns:a16="http://schemas.microsoft.com/office/drawing/2014/main" id="{71E5B0E3-CB98-59E1-9DA6-C5B2D0C5A21C}"/>
              </a:ext>
            </a:extLst>
          </p:cNvPr>
          <p:cNvSpPr/>
          <p:nvPr/>
        </p:nvSpPr>
        <p:spPr>
          <a:xfrm>
            <a:off x="9257122" y="3195687"/>
            <a:ext cx="2262432" cy="461913"/>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GB" sz="2400" dirty="0"/>
              <a:t>Target/label (y)</a:t>
            </a:r>
            <a:endParaRPr lang="ar-SA" sz="2400" dirty="0"/>
          </a:p>
        </p:txBody>
      </p:sp>
      <p:sp>
        <p:nvSpPr>
          <p:cNvPr id="6" name="TextBox 5">
            <a:extLst>
              <a:ext uri="{FF2B5EF4-FFF2-40B4-BE49-F238E27FC236}">
                <a16:creationId xmlns:a16="http://schemas.microsoft.com/office/drawing/2014/main" id="{559398C6-8C0F-5994-04D7-60DB8267752D}"/>
              </a:ext>
            </a:extLst>
          </p:cNvPr>
          <p:cNvSpPr txBox="1"/>
          <p:nvPr/>
        </p:nvSpPr>
        <p:spPr>
          <a:xfrm>
            <a:off x="4457227" y="1244165"/>
            <a:ext cx="3277545" cy="769441"/>
          </a:xfrm>
          <a:prstGeom prst="rect">
            <a:avLst/>
          </a:prstGeom>
          <a:noFill/>
        </p:spPr>
        <p:txBody>
          <a:bodyPr wrap="square">
            <a:spAutoFit/>
          </a:bodyPr>
          <a:lstStyle/>
          <a:p>
            <a:pPr algn="ctr"/>
            <a:r>
              <a:rPr lang="en-GB" sz="4400" b="1" dirty="0">
                <a:solidFill>
                  <a:schemeClr val="accent3"/>
                </a:solidFill>
                <a:latin typeface="Aptos" panose="020B0004020202020204" pitchFamily="34" charset="0"/>
              </a:rPr>
              <a:t>Notations</a:t>
            </a:r>
            <a:endParaRPr lang="en-GB" sz="4400" b="1" dirty="0">
              <a:solidFill>
                <a:schemeClr val="accent3"/>
              </a:solidFill>
            </a:endParaRPr>
          </a:p>
        </p:txBody>
      </p:sp>
    </p:spTree>
    <p:extLst>
      <p:ext uri="{BB962C8B-B14F-4D97-AF65-F5344CB8AC3E}">
        <p14:creationId xmlns:p14="http://schemas.microsoft.com/office/powerpoint/2010/main" val="227821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CFE85-9C59-59A6-9BA8-B911DEC68D8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E9045F7-A15D-F89F-487D-40BDE46F18EB}"/>
              </a:ext>
            </a:extLst>
          </p:cNvPr>
          <p:cNvSpPr/>
          <p:nvPr/>
        </p:nvSpPr>
        <p:spPr>
          <a:xfrm>
            <a:off x="518473" y="2614366"/>
            <a:ext cx="8738649" cy="4619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r>
              <a:rPr lang="en-GB" sz="1900" dirty="0"/>
              <a:t>Independent variables</a:t>
            </a:r>
            <a:endParaRPr lang="ar-SA" sz="1900" dirty="0"/>
          </a:p>
        </p:txBody>
      </p:sp>
      <p:sp>
        <p:nvSpPr>
          <p:cNvPr id="7" name="Rectangle 6">
            <a:extLst>
              <a:ext uri="{FF2B5EF4-FFF2-40B4-BE49-F238E27FC236}">
                <a16:creationId xmlns:a16="http://schemas.microsoft.com/office/drawing/2014/main" id="{83E4E285-ABCB-FE1D-168F-442462C52188}"/>
              </a:ext>
            </a:extLst>
          </p:cNvPr>
          <p:cNvSpPr/>
          <p:nvPr/>
        </p:nvSpPr>
        <p:spPr>
          <a:xfrm>
            <a:off x="9257122" y="2614365"/>
            <a:ext cx="2262432" cy="461913"/>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GB" sz="1900" dirty="0"/>
              <a:t>Dependent variable</a:t>
            </a:r>
            <a:endParaRPr lang="ar-SA" sz="1900" dirty="0"/>
          </a:p>
        </p:txBody>
      </p:sp>
      <p:sp>
        <p:nvSpPr>
          <p:cNvPr id="8" name="Rectangle 7">
            <a:extLst>
              <a:ext uri="{FF2B5EF4-FFF2-40B4-BE49-F238E27FC236}">
                <a16:creationId xmlns:a16="http://schemas.microsoft.com/office/drawing/2014/main" id="{35208E25-636D-FBAF-29A5-0BE05D022B75}"/>
              </a:ext>
            </a:extLst>
          </p:cNvPr>
          <p:cNvSpPr/>
          <p:nvPr/>
        </p:nvSpPr>
        <p:spPr>
          <a:xfrm>
            <a:off x="518473" y="3195688"/>
            <a:ext cx="8738649" cy="4619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r>
              <a:rPr lang="en-GB" sz="2400" dirty="0"/>
              <a:t>Features (X)</a:t>
            </a:r>
            <a:endParaRPr lang="ar-SA" sz="2400" dirty="0"/>
          </a:p>
        </p:txBody>
      </p:sp>
      <p:sp>
        <p:nvSpPr>
          <p:cNvPr id="9" name="Rectangle 8">
            <a:extLst>
              <a:ext uri="{FF2B5EF4-FFF2-40B4-BE49-F238E27FC236}">
                <a16:creationId xmlns:a16="http://schemas.microsoft.com/office/drawing/2014/main" id="{F86D78A8-F9B8-21E6-36B4-08C7178C3E6E}"/>
              </a:ext>
            </a:extLst>
          </p:cNvPr>
          <p:cNvSpPr/>
          <p:nvPr/>
        </p:nvSpPr>
        <p:spPr>
          <a:xfrm>
            <a:off x="9257122" y="3195687"/>
            <a:ext cx="2262432" cy="461913"/>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GB" sz="2400" dirty="0"/>
              <a:t>Target/label (y)</a:t>
            </a:r>
            <a:endParaRPr lang="ar-SA" sz="2400" dirty="0"/>
          </a:p>
        </p:txBody>
      </p:sp>
      <p:graphicFrame>
        <p:nvGraphicFramePr>
          <p:cNvPr id="4" name="Table 5">
            <a:extLst>
              <a:ext uri="{FF2B5EF4-FFF2-40B4-BE49-F238E27FC236}">
                <a16:creationId xmlns:a16="http://schemas.microsoft.com/office/drawing/2014/main" id="{540BABA9-F69E-347F-5A2D-CF84AC7DC4D8}"/>
              </a:ext>
            </a:extLst>
          </p:cNvPr>
          <p:cNvGraphicFramePr>
            <a:graphicFrameLocks noGrp="1"/>
          </p:cNvGraphicFramePr>
          <p:nvPr>
            <p:extLst>
              <p:ext uri="{D42A27DB-BD31-4B8C-83A1-F6EECF244321}">
                <p14:modId xmlns:p14="http://schemas.microsoft.com/office/powerpoint/2010/main" val="2529411156"/>
              </p:ext>
            </p:extLst>
          </p:nvPr>
        </p:nvGraphicFramePr>
        <p:xfrm>
          <a:off x="518473" y="3777008"/>
          <a:ext cx="11001081" cy="1584960"/>
        </p:xfrm>
        <a:graphic>
          <a:graphicData uri="http://schemas.openxmlformats.org/drawingml/2006/table">
            <a:tbl>
              <a:tblPr firstRow="1" bandRow="1">
                <a:tableStyleId>{1FECB4D8-DB02-4DC6-A0A2-4F2EBAE1DC90}</a:tableStyleId>
              </a:tblPr>
              <a:tblGrid>
                <a:gridCol w="2072722">
                  <a:extLst>
                    <a:ext uri="{9D8B030D-6E8A-4147-A177-3AD203B41FA5}">
                      <a16:colId xmlns:a16="http://schemas.microsoft.com/office/drawing/2014/main" val="2085473082"/>
                    </a:ext>
                  </a:extLst>
                </a:gridCol>
                <a:gridCol w="2198261">
                  <a:extLst>
                    <a:ext uri="{9D8B030D-6E8A-4147-A177-3AD203B41FA5}">
                      <a16:colId xmlns:a16="http://schemas.microsoft.com/office/drawing/2014/main" val="3541565290"/>
                    </a:ext>
                  </a:extLst>
                </a:gridCol>
                <a:gridCol w="2243366">
                  <a:extLst>
                    <a:ext uri="{9D8B030D-6E8A-4147-A177-3AD203B41FA5}">
                      <a16:colId xmlns:a16="http://schemas.microsoft.com/office/drawing/2014/main" val="792460838"/>
                    </a:ext>
                  </a:extLst>
                </a:gridCol>
                <a:gridCol w="2243366">
                  <a:extLst>
                    <a:ext uri="{9D8B030D-6E8A-4147-A177-3AD203B41FA5}">
                      <a16:colId xmlns:a16="http://schemas.microsoft.com/office/drawing/2014/main" val="3727834821"/>
                    </a:ext>
                  </a:extLst>
                </a:gridCol>
                <a:gridCol w="2243366">
                  <a:extLst>
                    <a:ext uri="{9D8B030D-6E8A-4147-A177-3AD203B41FA5}">
                      <a16:colId xmlns:a16="http://schemas.microsoft.com/office/drawing/2014/main" val="99511914"/>
                    </a:ext>
                  </a:extLst>
                </a:gridCol>
              </a:tblGrid>
              <a:tr h="370840">
                <a:tc>
                  <a:txBody>
                    <a:bodyPr/>
                    <a:lstStyle/>
                    <a:p>
                      <a:pPr algn="ctr"/>
                      <a:r>
                        <a:rPr lang="en-US" sz="2000" dirty="0"/>
                        <a:t>Type</a:t>
                      </a:r>
                    </a:p>
                  </a:txBody>
                  <a:tcPr/>
                </a:tc>
                <a:tc>
                  <a:txBody>
                    <a:bodyPr/>
                    <a:lstStyle/>
                    <a:p>
                      <a:pPr algn="ctr"/>
                      <a:r>
                        <a:rPr lang="en-GB" sz="2000" noProof="0" dirty="0"/>
                        <a:t>Colour</a:t>
                      </a:r>
                      <a:endParaRPr lang="en-US" sz="2000" dirty="0"/>
                    </a:p>
                  </a:txBody>
                  <a:tcPr/>
                </a:tc>
                <a:tc>
                  <a:txBody>
                    <a:bodyPr/>
                    <a:lstStyle/>
                    <a:p>
                      <a:pPr algn="ctr"/>
                      <a:r>
                        <a:rPr lang="en-GB" sz="2000" b="1" kern="1200" dirty="0">
                          <a:solidFill>
                            <a:schemeClr val="lt1"/>
                          </a:solidFill>
                          <a:latin typeface="+mn-lt"/>
                          <a:ea typeface="+mn-ea"/>
                          <a:cs typeface="+mn-cs"/>
                        </a:rPr>
                        <a:t>Size</a:t>
                      </a:r>
                      <a:endParaRPr lang="en-US" sz="2000" b="1" kern="1200" dirty="0">
                        <a:solidFill>
                          <a:schemeClr val="lt1"/>
                        </a:solidFill>
                        <a:latin typeface="+mn-lt"/>
                        <a:ea typeface="+mn-ea"/>
                        <a:cs typeface="+mn-cs"/>
                      </a:endParaRPr>
                    </a:p>
                  </a:txBody>
                  <a:tcPr/>
                </a:tc>
                <a:tc>
                  <a:txBody>
                    <a:bodyPr/>
                    <a:lstStyle/>
                    <a:p>
                      <a:pPr algn="ctr"/>
                      <a:r>
                        <a:rPr lang="en-GB" sz="2000" b="1" kern="1200" dirty="0">
                          <a:solidFill>
                            <a:schemeClr val="lt1"/>
                          </a:solidFill>
                          <a:latin typeface="+mn-lt"/>
                          <a:ea typeface="+mn-ea"/>
                          <a:cs typeface="+mn-cs"/>
                        </a:rPr>
                        <a:t>Weight</a:t>
                      </a:r>
                      <a:endParaRPr lang="en-US" sz="2000" b="1" kern="1200" dirty="0">
                        <a:solidFill>
                          <a:schemeClr val="lt1"/>
                        </a:solidFill>
                        <a:latin typeface="+mn-lt"/>
                        <a:ea typeface="+mn-ea"/>
                        <a:cs typeface="+mn-cs"/>
                      </a:endParaRPr>
                    </a:p>
                  </a:txBody>
                  <a:tcPr/>
                </a:tc>
                <a:tc>
                  <a:txBody>
                    <a:bodyPr/>
                    <a:lstStyle/>
                    <a:p>
                      <a:pPr algn="ctr"/>
                      <a:r>
                        <a:rPr lang="en-GB" sz="2000" b="1" kern="1200" dirty="0">
                          <a:solidFill>
                            <a:schemeClr val="accent3"/>
                          </a:solidFill>
                          <a:latin typeface="+mn-lt"/>
                          <a:ea typeface="+mn-ea"/>
                          <a:cs typeface="+mn-cs"/>
                        </a:rPr>
                        <a:t>Price</a:t>
                      </a:r>
                      <a:endParaRPr lang="en-US" sz="2000" b="1" kern="1200" dirty="0">
                        <a:solidFill>
                          <a:schemeClr val="accent3"/>
                        </a:solidFill>
                        <a:latin typeface="+mn-lt"/>
                        <a:ea typeface="+mn-ea"/>
                        <a:cs typeface="+mn-cs"/>
                      </a:endParaRPr>
                    </a:p>
                  </a:txBody>
                  <a:tcPr>
                    <a:solidFill>
                      <a:schemeClr val="bg1"/>
                    </a:solidFill>
                  </a:tcPr>
                </a:tc>
                <a:extLst>
                  <a:ext uri="{0D108BD9-81ED-4DB2-BD59-A6C34878D82A}">
                    <a16:rowId xmlns:a16="http://schemas.microsoft.com/office/drawing/2014/main" val="3961916461"/>
                  </a:ext>
                </a:extLst>
              </a:tr>
              <a:tr h="370840">
                <a:tc>
                  <a:txBody>
                    <a:bodyPr/>
                    <a:lstStyle/>
                    <a:p>
                      <a:pPr algn="ctr"/>
                      <a:r>
                        <a:rPr lang="en-GB" sz="2000" dirty="0"/>
                        <a:t>Chair</a:t>
                      </a:r>
                      <a:endParaRPr lang="en-US" sz="2000" dirty="0"/>
                    </a:p>
                  </a:txBody>
                  <a:tcPr>
                    <a:solidFill>
                      <a:schemeClr val="bg1"/>
                    </a:solidFill>
                  </a:tcPr>
                </a:tc>
                <a:tc>
                  <a:txBody>
                    <a:bodyPr/>
                    <a:lstStyle/>
                    <a:p>
                      <a:pPr algn="ctr"/>
                      <a:r>
                        <a:rPr lang="en-GB" sz="2000" dirty="0"/>
                        <a:t>Brown</a:t>
                      </a:r>
                      <a:endParaRPr lang="en-US" sz="2000" dirty="0"/>
                    </a:p>
                  </a:txBody>
                  <a:tcPr>
                    <a:solidFill>
                      <a:schemeClr val="bg1"/>
                    </a:solidFill>
                  </a:tcPr>
                </a:tc>
                <a:tc>
                  <a:txBody>
                    <a:bodyPr/>
                    <a:lstStyle/>
                    <a:p>
                      <a:pPr algn="ctr"/>
                      <a:r>
                        <a:rPr lang="en-GB" sz="2000" dirty="0"/>
                        <a:t>20x20x40 m</a:t>
                      </a:r>
                      <a:r>
                        <a:rPr lang="en-GB" sz="2000" baseline="30000" dirty="0"/>
                        <a:t>3</a:t>
                      </a:r>
                      <a:endParaRPr lang="en-US" sz="2000" dirty="0"/>
                    </a:p>
                  </a:txBody>
                  <a:tcPr>
                    <a:solidFill>
                      <a:schemeClr val="bg1"/>
                    </a:solidFill>
                  </a:tcPr>
                </a:tc>
                <a:tc>
                  <a:txBody>
                    <a:bodyPr/>
                    <a:lstStyle/>
                    <a:p>
                      <a:pPr algn="ctr"/>
                      <a:r>
                        <a:rPr lang="en-GB" sz="2000" dirty="0"/>
                        <a:t>1.2 KG</a:t>
                      </a:r>
                      <a:endParaRPr lang="en-US" sz="2000" dirty="0"/>
                    </a:p>
                  </a:txBody>
                  <a:tcPr>
                    <a:solidFill>
                      <a:schemeClr val="bg1"/>
                    </a:solidFill>
                  </a:tcPr>
                </a:tc>
                <a:tc>
                  <a:txBody>
                    <a:bodyPr/>
                    <a:lstStyle/>
                    <a:p>
                      <a:pPr algn="ctr"/>
                      <a:r>
                        <a:rPr lang="en-GB" sz="2000" dirty="0"/>
                        <a:t>200</a:t>
                      </a:r>
                      <a:endParaRPr lang="en-US" sz="2000" dirty="0"/>
                    </a:p>
                  </a:txBody>
                  <a:tcPr>
                    <a:solidFill>
                      <a:schemeClr val="bg1"/>
                    </a:solidFill>
                  </a:tcPr>
                </a:tc>
                <a:extLst>
                  <a:ext uri="{0D108BD9-81ED-4DB2-BD59-A6C34878D82A}">
                    <a16:rowId xmlns:a16="http://schemas.microsoft.com/office/drawing/2014/main" val="3555365602"/>
                  </a:ext>
                </a:extLst>
              </a:tr>
              <a:tr h="370840">
                <a:tc>
                  <a:txBody>
                    <a:bodyPr/>
                    <a:lstStyle/>
                    <a:p>
                      <a:pPr algn="ctr"/>
                      <a:r>
                        <a:rPr lang="en-GB" sz="2000" dirty="0"/>
                        <a:t>Couch</a:t>
                      </a:r>
                      <a:endParaRPr lang="en-US" sz="2000" dirty="0"/>
                    </a:p>
                  </a:txBody>
                  <a:tcPr>
                    <a:solidFill>
                      <a:schemeClr val="bg1"/>
                    </a:solidFill>
                  </a:tcPr>
                </a:tc>
                <a:tc>
                  <a:txBody>
                    <a:bodyPr/>
                    <a:lstStyle/>
                    <a:p>
                      <a:pPr algn="ctr"/>
                      <a:r>
                        <a:rPr lang="en-GB" sz="2000" dirty="0"/>
                        <a:t>Blue</a:t>
                      </a:r>
                      <a:endParaRPr lang="en-US" sz="2000" dirty="0"/>
                    </a:p>
                  </a:txBody>
                  <a:tcPr>
                    <a:solidFill>
                      <a:schemeClr val="bg1"/>
                    </a:solidFill>
                  </a:tcPr>
                </a:tc>
                <a:tc>
                  <a:txBody>
                    <a:bodyPr/>
                    <a:lstStyle/>
                    <a:p>
                      <a:pPr algn="ctr"/>
                      <a:r>
                        <a:rPr lang="en-GB" sz="2000" dirty="0"/>
                        <a:t>40x40x40 m</a:t>
                      </a:r>
                      <a:r>
                        <a:rPr lang="en-GB" sz="2000" baseline="30000" dirty="0"/>
                        <a:t>3</a:t>
                      </a:r>
                      <a:endParaRPr lang="en-US" sz="2000" dirty="0"/>
                    </a:p>
                  </a:txBody>
                  <a:tcPr>
                    <a:solidFill>
                      <a:schemeClr val="bg1"/>
                    </a:solidFill>
                  </a:tcPr>
                </a:tc>
                <a:tc>
                  <a:txBody>
                    <a:bodyPr/>
                    <a:lstStyle/>
                    <a:p>
                      <a:pPr algn="ctr"/>
                      <a:r>
                        <a:rPr lang="en-GB" sz="2000" dirty="0"/>
                        <a:t>25 KG</a:t>
                      </a:r>
                      <a:endParaRPr lang="en-US" sz="2000" dirty="0"/>
                    </a:p>
                  </a:txBody>
                  <a:tcPr>
                    <a:solidFill>
                      <a:schemeClr val="bg1"/>
                    </a:solidFill>
                  </a:tcPr>
                </a:tc>
                <a:tc>
                  <a:txBody>
                    <a:bodyPr/>
                    <a:lstStyle/>
                    <a:p>
                      <a:pPr algn="ctr"/>
                      <a:r>
                        <a:rPr lang="en-GB" sz="2000" dirty="0"/>
                        <a:t>1000</a:t>
                      </a:r>
                      <a:endParaRPr lang="en-US" sz="2000" dirty="0"/>
                    </a:p>
                  </a:txBody>
                  <a:tcPr>
                    <a:solidFill>
                      <a:schemeClr val="bg1"/>
                    </a:solidFill>
                  </a:tcPr>
                </a:tc>
                <a:extLst>
                  <a:ext uri="{0D108BD9-81ED-4DB2-BD59-A6C34878D82A}">
                    <a16:rowId xmlns:a16="http://schemas.microsoft.com/office/drawing/2014/main" val="462388505"/>
                  </a:ext>
                </a:extLst>
              </a:tr>
              <a:tr h="370840">
                <a:tc>
                  <a:txBody>
                    <a:bodyPr/>
                    <a:lstStyle/>
                    <a:p>
                      <a:pPr algn="ctr"/>
                      <a:r>
                        <a:rPr lang="en-GB" sz="2000" dirty="0"/>
                        <a:t>Bed</a:t>
                      </a:r>
                      <a:endParaRPr lang="en-US" sz="2000" dirty="0"/>
                    </a:p>
                  </a:txBody>
                  <a:tcPr>
                    <a:solidFill>
                      <a:schemeClr val="bg1"/>
                    </a:solidFill>
                  </a:tcPr>
                </a:tc>
                <a:tc>
                  <a:txBody>
                    <a:bodyPr/>
                    <a:lstStyle/>
                    <a:p>
                      <a:pPr algn="ctr"/>
                      <a:r>
                        <a:rPr lang="en-GB" sz="2000" dirty="0"/>
                        <a:t>White</a:t>
                      </a:r>
                      <a:endParaRPr lang="en-US" sz="2000" dirty="0"/>
                    </a:p>
                  </a:txBody>
                  <a:tcPr>
                    <a:solidFill>
                      <a:schemeClr val="bg1"/>
                    </a:solidFill>
                  </a:tcPr>
                </a:tc>
                <a:tc>
                  <a:txBody>
                    <a:bodyPr/>
                    <a:lstStyle/>
                    <a:p>
                      <a:pPr algn="ctr"/>
                      <a:r>
                        <a:rPr lang="en-GB" sz="2000" dirty="0"/>
                        <a:t>180x90x60</a:t>
                      </a:r>
                      <a:endParaRPr lang="en-US" sz="2000" dirty="0"/>
                    </a:p>
                  </a:txBody>
                  <a:tcPr>
                    <a:solidFill>
                      <a:schemeClr val="bg1"/>
                    </a:solidFill>
                  </a:tcPr>
                </a:tc>
                <a:tc>
                  <a:txBody>
                    <a:bodyPr/>
                    <a:lstStyle/>
                    <a:p>
                      <a:pPr algn="ctr"/>
                      <a:r>
                        <a:rPr lang="en-GB" sz="2000" dirty="0"/>
                        <a:t>40KG</a:t>
                      </a:r>
                      <a:endParaRPr lang="en-US" sz="2000" dirty="0"/>
                    </a:p>
                  </a:txBody>
                  <a:tcPr>
                    <a:solidFill>
                      <a:schemeClr val="bg1"/>
                    </a:solidFill>
                  </a:tcPr>
                </a:tc>
                <a:tc>
                  <a:txBody>
                    <a:bodyPr/>
                    <a:lstStyle/>
                    <a:p>
                      <a:pPr algn="ctr"/>
                      <a:r>
                        <a:rPr lang="en-GB" sz="2000" b="1" dirty="0">
                          <a:solidFill>
                            <a:srgbClr val="FF0000"/>
                          </a:solidFill>
                        </a:rPr>
                        <a:t>?</a:t>
                      </a:r>
                      <a:endParaRPr lang="en-US" sz="2000" b="1" dirty="0">
                        <a:solidFill>
                          <a:srgbClr val="FF0000"/>
                        </a:solidFill>
                      </a:endParaRPr>
                    </a:p>
                  </a:txBody>
                  <a:tcPr>
                    <a:solidFill>
                      <a:schemeClr val="bg1"/>
                    </a:solidFill>
                  </a:tcPr>
                </a:tc>
                <a:extLst>
                  <a:ext uri="{0D108BD9-81ED-4DB2-BD59-A6C34878D82A}">
                    <a16:rowId xmlns:a16="http://schemas.microsoft.com/office/drawing/2014/main" val="3802933924"/>
                  </a:ext>
                </a:extLst>
              </a:tr>
            </a:tbl>
          </a:graphicData>
        </a:graphic>
      </p:graphicFrame>
      <p:sp>
        <p:nvSpPr>
          <p:cNvPr id="5" name="TextBox 4">
            <a:extLst>
              <a:ext uri="{FF2B5EF4-FFF2-40B4-BE49-F238E27FC236}">
                <a16:creationId xmlns:a16="http://schemas.microsoft.com/office/drawing/2014/main" id="{3300114E-14E9-760C-8BB6-71EC0DC73E14}"/>
              </a:ext>
            </a:extLst>
          </p:cNvPr>
          <p:cNvSpPr txBox="1"/>
          <p:nvPr/>
        </p:nvSpPr>
        <p:spPr>
          <a:xfrm>
            <a:off x="4457227" y="1244165"/>
            <a:ext cx="3277545" cy="769441"/>
          </a:xfrm>
          <a:prstGeom prst="rect">
            <a:avLst/>
          </a:prstGeom>
          <a:noFill/>
        </p:spPr>
        <p:txBody>
          <a:bodyPr wrap="square">
            <a:spAutoFit/>
          </a:bodyPr>
          <a:lstStyle/>
          <a:p>
            <a:pPr algn="ctr"/>
            <a:r>
              <a:rPr lang="en-GB" sz="4400" b="1" dirty="0">
                <a:solidFill>
                  <a:schemeClr val="accent3"/>
                </a:solidFill>
                <a:latin typeface="Aptos" panose="020B0004020202020204" pitchFamily="34" charset="0"/>
              </a:rPr>
              <a:t>Notations</a:t>
            </a:r>
            <a:endParaRPr lang="en-GB" sz="4400" b="1" dirty="0">
              <a:solidFill>
                <a:schemeClr val="accent3"/>
              </a:solidFill>
            </a:endParaRPr>
          </a:p>
        </p:txBody>
      </p:sp>
    </p:spTree>
    <p:extLst>
      <p:ext uri="{BB962C8B-B14F-4D97-AF65-F5344CB8AC3E}">
        <p14:creationId xmlns:p14="http://schemas.microsoft.com/office/powerpoint/2010/main" val="3452197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16532-26A3-A7E0-3618-FC477ECACB1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46EE623-0A15-AFC4-3B3A-9DF771A62327}"/>
              </a:ext>
            </a:extLst>
          </p:cNvPr>
          <p:cNvSpPr txBox="1"/>
          <p:nvPr/>
        </p:nvSpPr>
        <p:spPr>
          <a:xfrm>
            <a:off x="4457227" y="1244165"/>
            <a:ext cx="3277545" cy="769441"/>
          </a:xfrm>
          <a:prstGeom prst="rect">
            <a:avLst/>
          </a:prstGeom>
          <a:noFill/>
        </p:spPr>
        <p:txBody>
          <a:bodyPr wrap="square">
            <a:spAutoFit/>
          </a:bodyPr>
          <a:lstStyle/>
          <a:p>
            <a:pPr algn="ctr"/>
            <a:r>
              <a:rPr lang="en-GB" sz="4400" b="1" dirty="0">
                <a:solidFill>
                  <a:schemeClr val="accent3"/>
                </a:solidFill>
                <a:latin typeface="Aptos" panose="020B0004020202020204" pitchFamily="34" charset="0"/>
              </a:rPr>
              <a:t>Notations</a:t>
            </a:r>
            <a:endParaRPr lang="en-GB" sz="4400" b="1" dirty="0">
              <a:solidFill>
                <a:schemeClr val="accent3"/>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77A0A7-38B3-A0EE-204C-58A97B561DD5}"/>
                  </a:ext>
                </a:extLst>
              </p:cNvPr>
              <p:cNvSpPr txBox="1"/>
              <p:nvPr/>
            </p:nvSpPr>
            <p:spPr>
              <a:xfrm>
                <a:off x="656928" y="2396236"/>
                <a:ext cx="10878141" cy="3108543"/>
              </a:xfrm>
              <a:prstGeom prst="rect">
                <a:avLst/>
              </a:prstGeom>
              <a:noFill/>
            </p:spPr>
            <p:txBody>
              <a:bodyPr wrap="square">
                <a:spAutoFit/>
              </a:bodyPr>
              <a:lstStyle/>
              <a:p>
                <a:r>
                  <a:rPr lang="en-US" sz="2800" dirty="0"/>
                  <a:t>Assuming the true relationship between </a:t>
                </a:r>
                <a14:m>
                  <m:oMath xmlns:m="http://schemas.openxmlformats.org/officeDocument/2006/math">
                    <m:r>
                      <a:rPr lang="en-GB" sz="2800" b="0" i="1" smtClean="0">
                        <a:latin typeface="Cambria Math" panose="02040503050406030204" pitchFamily="18" charset="0"/>
                      </a:rPr>
                      <m:t>𝑋</m:t>
                    </m:r>
                  </m:oMath>
                </a14:m>
                <a:r>
                  <a:rPr lang="en-US" sz="2800" dirty="0"/>
                  <a:t> and </a:t>
                </a:r>
                <a14:m>
                  <m:oMath xmlns:m="http://schemas.openxmlformats.org/officeDocument/2006/math">
                    <m:r>
                      <a:rPr lang="en-GB" sz="2800" i="1">
                        <a:latin typeface="Cambria Math" panose="02040503050406030204" pitchFamily="18" charset="0"/>
                      </a:rPr>
                      <m:t>𝑦</m:t>
                    </m:r>
                  </m:oMath>
                </a14:m>
                <a:r>
                  <a:rPr lang="en-US" sz="2800" dirty="0"/>
                  <a:t> can be described as:</a:t>
                </a:r>
              </a:p>
              <a:p>
                <a:pPr/>
                <a14:m>
                  <m:oMathPara xmlns:m="http://schemas.openxmlformats.org/officeDocument/2006/math">
                    <m:oMathParaPr>
                      <m:jc m:val="left"/>
                    </m:oMathParaPr>
                    <m:oMath xmlns:m="http://schemas.openxmlformats.org/officeDocument/2006/math">
                      <m:r>
                        <a:rPr lang="en-GB"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GB" sz="2800" b="0" i="1" smtClean="0">
                              <a:latin typeface="Cambria Math" panose="02040503050406030204" pitchFamily="18" charset="0"/>
                            </a:rPr>
                            <m:t>𝑋</m:t>
                          </m:r>
                        </m:e>
                      </m:d>
                      <m:r>
                        <a:rPr lang="en-US" sz="2800" i="1">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𝜀</m:t>
                      </m:r>
                    </m:oMath>
                  </m:oMathPara>
                </a14:m>
                <a:endParaRPr lang="en-US" sz="2800" dirty="0"/>
              </a:p>
              <a:p>
                <a:endParaRPr lang="en-US" sz="2800" dirty="0"/>
              </a:p>
              <a:p>
                <a:r>
                  <a:rPr lang="en-US" sz="2800" dirty="0"/>
                  <a:t>Where </a:t>
                </a:r>
                <a14:m>
                  <m:oMath xmlns:m="http://schemas.openxmlformats.org/officeDocument/2006/math">
                    <m:r>
                      <a:rPr lang="en-US" sz="2800" i="1">
                        <a:latin typeface="Cambria Math" panose="02040503050406030204" pitchFamily="18" charset="0"/>
                      </a:rPr>
                      <m:t>𝑓</m:t>
                    </m:r>
                  </m:oMath>
                </a14:m>
                <a:r>
                  <a:rPr lang="en-US" sz="2800" dirty="0"/>
                  <a:t> is an unknow function, </a:t>
                </a:r>
                <a14:m>
                  <m:oMath xmlns:m="http://schemas.openxmlformats.org/officeDocument/2006/math">
                    <m:r>
                      <a:rPr lang="en-GB" sz="2800" b="0" i="1" smtClean="0">
                        <a:latin typeface="Cambria Math" panose="02040503050406030204" pitchFamily="18" charset="0"/>
                      </a:rPr>
                      <m:t>𝑋</m:t>
                    </m:r>
                    <m:r>
                      <a:rPr lang="en-US" sz="2800" i="1">
                        <a:latin typeface="Cambria Math" panose="02040503050406030204" pitchFamily="18" charset="0"/>
                      </a:rPr>
                      <m:t> </m:t>
                    </m:r>
                  </m:oMath>
                </a14:m>
                <a:r>
                  <a:rPr lang="en-US" sz="2800" dirty="0"/>
                  <a:t>is a set of features, </a:t>
                </a:r>
                <a14:m>
                  <m:oMath xmlns:m="http://schemas.openxmlformats.org/officeDocument/2006/math">
                    <m:r>
                      <a:rPr lang="en-GB" sz="2800" i="1">
                        <a:latin typeface="Cambria Math" panose="02040503050406030204" pitchFamily="18" charset="0"/>
                      </a:rPr>
                      <m:t>𝑦</m:t>
                    </m:r>
                  </m:oMath>
                </a14:m>
                <a:r>
                  <a:rPr lang="en-US" sz="2800" dirty="0"/>
                  <a:t> is the target, and </a:t>
                </a:r>
                <a14:m>
                  <m:oMath xmlns:m="http://schemas.openxmlformats.org/officeDocument/2006/math">
                    <m:r>
                      <a:rPr lang="en-US" sz="2800" i="1">
                        <a:latin typeface="Cambria Math" panose="02040503050406030204" pitchFamily="18" charset="0"/>
                        <a:ea typeface="Cambria Math" panose="02040503050406030204" pitchFamily="18" charset="0"/>
                      </a:rPr>
                      <m:t>𝜀</m:t>
                    </m:r>
                  </m:oMath>
                </a14:m>
                <a:r>
                  <a:rPr lang="en-US" sz="2800" dirty="0"/>
                  <a:t> is a random error</a:t>
                </a:r>
              </a:p>
              <a:p>
                <a:endParaRPr lang="en-US" sz="2800" dirty="0"/>
              </a:p>
              <a:p>
                <a:r>
                  <a:rPr lang="en-US" sz="2800" dirty="0"/>
                  <a:t>Our goal is to learn a hypothesis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r>
                      <a:rPr lang="en-GB" sz="2800" b="0" i="1" smtClean="0">
                        <a:latin typeface="Cambria Math" panose="02040503050406030204" pitchFamily="18" charset="0"/>
                      </a:rPr>
                      <m:t>𝑋</m:t>
                    </m:r>
                    <m:r>
                      <a:rPr lang="en-US" sz="2800" i="1">
                        <a:latin typeface="Cambria Math" panose="02040503050406030204" pitchFamily="18" charset="0"/>
                      </a:rPr>
                      <m:t>)</m:t>
                    </m:r>
                  </m:oMath>
                </a14:m>
                <a:r>
                  <a:rPr lang="en-US" sz="2800" dirty="0"/>
                  <a:t> that estimates </a:t>
                </a:r>
                <a14:m>
                  <m:oMath xmlns:m="http://schemas.openxmlformats.org/officeDocument/2006/math">
                    <m:r>
                      <a:rPr lang="en-US" sz="2800" i="1">
                        <a:latin typeface="Cambria Math" panose="02040503050406030204" pitchFamily="18" charset="0"/>
                      </a:rPr>
                      <m:t>𝑓</m:t>
                    </m:r>
                    <m:r>
                      <a:rPr lang="en-US" sz="2800" i="1">
                        <a:latin typeface="Cambria Math" panose="02040503050406030204" pitchFamily="18" charset="0"/>
                      </a:rPr>
                      <m:t>(</m:t>
                    </m:r>
                    <m:r>
                      <a:rPr lang="en-GB" sz="2800" b="0" i="1" smtClean="0">
                        <a:latin typeface="Cambria Math" panose="02040503050406030204" pitchFamily="18" charset="0"/>
                      </a:rPr>
                      <m:t>𝑋</m:t>
                    </m:r>
                    <m:r>
                      <a:rPr lang="en-US" sz="2800" i="1">
                        <a:latin typeface="Cambria Math" panose="02040503050406030204" pitchFamily="18" charset="0"/>
                      </a:rPr>
                      <m:t>)</m:t>
                    </m:r>
                  </m:oMath>
                </a14:m>
                <a:r>
                  <a:rPr lang="en-US" sz="2800" dirty="0"/>
                  <a:t> </a:t>
                </a:r>
              </a:p>
            </p:txBody>
          </p:sp>
        </mc:Choice>
        <mc:Fallback xmlns="">
          <p:sp>
            <p:nvSpPr>
              <p:cNvPr id="6" name="TextBox 5">
                <a:extLst>
                  <a:ext uri="{FF2B5EF4-FFF2-40B4-BE49-F238E27FC236}">
                    <a16:creationId xmlns:a16="http://schemas.microsoft.com/office/drawing/2014/main" id="{FE77A0A7-38B3-A0EE-204C-58A97B561DD5}"/>
                  </a:ext>
                </a:extLst>
              </p:cNvPr>
              <p:cNvSpPr txBox="1">
                <a:spLocks noRot="1" noChangeAspect="1" noMove="1" noResize="1" noEditPoints="1" noAdjustHandles="1" noChangeArrowheads="1" noChangeShapeType="1" noTextEdit="1"/>
              </p:cNvSpPr>
              <p:nvPr/>
            </p:nvSpPr>
            <p:spPr>
              <a:xfrm>
                <a:off x="656928" y="2396236"/>
                <a:ext cx="10878141" cy="3108543"/>
              </a:xfrm>
              <a:prstGeom prst="rect">
                <a:avLst/>
              </a:prstGeom>
              <a:blipFill>
                <a:blip r:embed="rId2"/>
                <a:stretch>
                  <a:fillRect l="-1177" t="-1961" b="-4510"/>
                </a:stretch>
              </a:blipFill>
            </p:spPr>
            <p:txBody>
              <a:bodyPr/>
              <a:lstStyle/>
              <a:p>
                <a:r>
                  <a:rPr lang="ar-SA">
                    <a:noFill/>
                  </a:rPr>
                  <a:t> </a:t>
                </a:r>
              </a:p>
            </p:txBody>
          </p:sp>
        </mc:Fallback>
      </mc:AlternateContent>
    </p:spTree>
    <p:extLst>
      <p:ext uri="{BB962C8B-B14F-4D97-AF65-F5344CB8AC3E}">
        <p14:creationId xmlns:p14="http://schemas.microsoft.com/office/powerpoint/2010/main" val="701697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1833</TotalTime>
  <Words>1506</Words>
  <Application>Microsoft Office PowerPoint</Application>
  <PresentationFormat>Widescreen</PresentationFormat>
  <Paragraphs>372</Paragraphs>
  <Slides>42</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Aptos</vt:lpstr>
      <vt:lpstr>Aptos Display</vt:lpstr>
      <vt:lpstr>Arial</vt:lpstr>
      <vt:lpstr>Calibri</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Ibrahim Alsaggaf (Staff)</dc:creator>
  <cp:lastModifiedBy>Ibrahim Alsaggaf (Staff)</cp:lastModifiedBy>
  <cp:revision>80</cp:revision>
  <dcterms:created xsi:type="dcterms:W3CDTF">2025-11-01T07:07:18Z</dcterms:created>
  <dcterms:modified xsi:type="dcterms:W3CDTF">2026-02-10T06:43:29Z</dcterms:modified>
</cp:coreProperties>
</file>